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1"/>
    </p:embeddedFont>
    <p:embeddedFont>
      <p:font typeface="Lexend" panose="020B0604020202020204" charset="0"/>
      <p:regular r:id="rId22"/>
      <p:bold r:id="rId23"/>
    </p:embeddedFont>
    <p:embeddedFont>
      <p:font typeface="Manrope" panose="020B0604020202020204" charset="0"/>
      <p:regular r:id="rId24"/>
      <p:bold r:id="rId25"/>
    </p:embeddedFont>
    <p:embeddedFont>
      <p:font typeface="Nunito Light" pitchFamily="2" charset="0"/>
      <p:regular r:id="rId26"/>
      <p: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g3c+RYwmcdS69lJ/B2fVzTnzXj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556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51f285a4b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51f285a4b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1f285a4b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1f285a4b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51c543fb5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51c543fb5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51f285a4b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51f285a4b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51f285a4b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51f285a4b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51f285a4b9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51f285a4b9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" name="Google Shape;23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5206f904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5206f904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2" name="Google Shape;24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51c543fb5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51c543fb5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4ef4b3bea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g24ef4b3bea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1c543fb5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51c543fb5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-138587" y="-437212"/>
            <a:ext cx="2917900" cy="255077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7"/>
          <p:cNvSpPr txBox="1">
            <a:spLocks noGrp="1"/>
          </p:cNvSpPr>
          <p:nvPr>
            <p:ph type="ctrTitle"/>
          </p:nvPr>
        </p:nvSpPr>
        <p:spPr>
          <a:xfrm>
            <a:off x="713225" y="1220425"/>
            <a:ext cx="4507500" cy="23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subTitle" idx="1"/>
          </p:nvPr>
        </p:nvSpPr>
        <p:spPr>
          <a:xfrm>
            <a:off x="713225" y="3535950"/>
            <a:ext cx="45081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7"/>
          <p:cNvSpPr>
            <a:spLocks noGrp="1"/>
          </p:cNvSpPr>
          <p:nvPr>
            <p:ph type="pic" idx="2"/>
          </p:nvPr>
        </p:nvSpPr>
        <p:spPr>
          <a:xfrm flipH="1">
            <a:off x="5631775" y="0"/>
            <a:ext cx="2799000" cy="46041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3" name="Google Shape;1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82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8"/>
          <p:cNvSpPr txBox="1">
            <a:spLocks noGrp="1"/>
          </p:cNvSpPr>
          <p:nvPr>
            <p:ph type="title"/>
          </p:nvPr>
        </p:nvSpPr>
        <p:spPr>
          <a:xfrm>
            <a:off x="4135975" y="1132950"/>
            <a:ext cx="4294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8"/>
          <p:cNvSpPr txBox="1">
            <a:spLocks noGrp="1"/>
          </p:cNvSpPr>
          <p:nvPr>
            <p:ph type="subTitle" idx="1"/>
          </p:nvPr>
        </p:nvSpPr>
        <p:spPr>
          <a:xfrm>
            <a:off x="4135975" y="1885925"/>
            <a:ext cx="42948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18"/>
          <p:cNvSpPr>
            <a:spLocks noGrp="1"/>
          </p:cNvSpPr>
          <p:nvPr>
            <p:ph type="pic" idx="2"/>
          </p:nvPr>
        </p:nvSpPr>
        <p:spPr>
          <a:xfrm>
            <a:off x="713225" y="0"/>
            <a:ext cx="2800800" cy="46044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8" name="Google Shape;1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6783376" y="3057175"/>
            <a:ext cx="2605749" cy="227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subTitle" idx="1"/>
          </p:nvPr>
        </p:nvSpPr>
        <p:spPr>
          <a:xfrm>
            <a:off x="720012" y="2127875"/>
            <a:ext cx="23517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9"/>
          <p:cNvSpPr txBox="1">
            <a:spLocks noGrp="1"/>
          </p:cNvSpPr>
          <p:nvPr>
            <p:ph type="subTitle" idx="2"/>
          </p:nvPr>
        </p:nvSpPr>
        <p:spPr>
          <a:xfrm>
            <a:off x="3396150" y="2127875"/>
            <a:ext cx="23517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subTitle" idx="3"/>
          </p:nvPr>
        </p:nvSpPr>
        <p:spPr>
          <a:xfrm>
            <a:off x="720012" y="3716700"/>
            <a:ext cx="23517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subTitle" idx="4"/>
          </p:nvPr>
        </p:nvSpPr>
        <p:spPr>
          <a:xfrm>
            <a:off x="3396150" y="3716700"/>
            <a:ext cx="23517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9"/>
          <p:cNvSpPr txBox="1">
            <a:spLocks noGrp="1"/>
          </p:cNvSpPr>
          <p:nvPr>
            <p:ph type="subTitle" idx="5"/>
          </p:nvPr>
        </p:nvSpPr>
        <p:spPr>
          <a:xfrm>
            <a:off x="6072288" y="2127875"/>
            <a:ext cx="23517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subTitle" idx="6"/>
          </p:nvPr>
        </p:nvSpPr>
        <p:spPr>
          <a:xfrm>
            <a:off x="6072288" y="3716700"/>
            <a:ext cx="23517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subTitle" idx="7"/>
          </p:nvPr>
        </p:nvSpPr>
        <p:spPr>
          <a:xfrm>
            <a:off x="724631" y="1645488"/>
            <a:ext cx="23427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" name="Google Shape;28;p19"/>
          <p:cNvSpPr txBox="1">
            <a:spLocks noGrp="1"/>
          </p:cNvSpPr>
          <p:nvPr>
            <p:ph type="subTitle" idx="8"/>
          </p:nvPr>
        </p:nvSpPr>
        <p:spPr>
          <a:xfrm>
            <a:off x="3400769" y="1645488"/>
            <a:ext cx="23427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subTitle" idx="9"/>
          </p:nvPr>
        </p:nvSpPr>
        <p:spPr>
          <a:xfrm>
            <a:off x="6076907" y="1645488"/>
            <a:ext cx="23427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subTitle" idx="13"/>
          </p:nvPr>
        </p:nvSpPr>
        <p:spPr>
          <a:xfrm>
            <a:off x="724631" y="3229225"/>
            <a:ext cx="23427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subTitle" idx="14"/>
          </p:nvPr>
        </p:nvSpPr>
        <p:spPr>
          <a:xfrm>
            <a:off x="3400769" y="3229225"/>
            <a:ext cx="23427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subTitle" idx="15"/>
          </p:nvPr>
        </p:nvSpPr>
        <p:spPr>
          <a:xfrm>
            <a:off x="6076907" y="3229225"/>
            <a:ext cx="23427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33" name="Google Shape;33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7020751" y="3071300"/>
            <a:ext cx="2605749" cy="227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3">
            <a:off x="5434958" y="-644583"/>
            <a:ext cx="4807225" cy="420239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1"/>
          <p:cNvSpPr txBox="1">
            <a:spLocks noGrp="1"/>
          </p:cNvSpPr>
          <p:nvPr>
            <p:ph type="title"/>
          </p:nvPr>
        </p:nvSpPr>
        <p:spPr>
          <a:xfrm>
            <a:off x="1782400" y="3357425"/>
            <a:ext cx="5579100" cy="122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7" name="Google Shape;37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686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5701323" y="1655410"/>
            <a:ext cx="4536550" cy="413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5400000">
            <a:off x="-987201" y="-956850"/>
            <a:ext cx="3229124" cy="320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42" name="Google Shape;42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400000">
            <a:off x="7153373" y="-1646965"/>
            <a:ext cx="4536550" cy="413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4447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9998">
            <a:off x="-1672302" y="2238100"/>
            <a:ext cx="3436900" cy="3004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4">
            <a:off x="6902000" y="-63927"/>
            <a:ext cx="2242000" cy="195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4836849" y="3932413"/>
            <a:ext cx="3229124" cy="320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9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3">
            <a:off x="5434958" y="-644583"/>
            <a:ext cx="4807225" cy="4202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5701323" y="1655410"/>
            <a:ext cx="4536550" cy="413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5400000">
            <a:off x="-987201" y="-956850"/>
            <a:ext cx="3229124" cy="320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686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6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anrope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uLBrZ9KC84E?feature=oembed" TargetMode="Externa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62176" y="3169075"/>
            <a:ext cx="3094551" cy="28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77909" y="-458307"/>
            <a:ext cx="3390976" cy="33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"/>
          <p:cNvSpPr txBox="1">
            <a:spLocks noGrp="1"/>
          </p:cNvSpPr>
          <p:nvPr>
            <p:ph type="ctrTitle"/>
          </p:nvPr>
        </p:nvSpPr>
        <p:spPr>
          <a:xfrm>
            <a:off x="641786" y="1785800"/>
            <a:ext cx="7287777" cy="1306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s-ES" sz="4400" dirty="0">
                <a:solidFill>
                  <a:schemeClr val="dk2"/>
                </a:solidFill>
              </a:rPr>
              <a:t>Inglés Aplicado </a:t>
            </a:r>
            <a:br>
              <a:rPr lang="es-ES" sz="4400" dirty="0">
                <a:solidFill>
                  <a:schemeClr val="dk2"/>
                </a:solidFill>
              </a:rPr>
            </a:br>
            <a:r>
              <a:rPr lang="es-ES" sz="4400" dirty="0">
                <a:solidFill>
                  <a:schemeClr val="dk2"/>
                </a:solidFill>
              </a:rPr>
              <a:t>a las </a:t>
            </a:r>
            <a:r>
              <a:rPr lang="es-ES" sz="4400" dirty="0" err="1">
                <a:solidFill>
                  <a:schemeClr val="dk1"/>
                </a:solidFill>
              </a:rPr>
              <a:t>TIC´s</a:t>
            </a:r>
            <a:endParaRPr sz="4400" dirty="0">
              <a:solidFill>
                <a:schemeClr val="dk1"/>
              </a:solidFill>
            </a:endParaRPr>
          </a:p>
        </p:txBody>
      </p:sp>
      <p:pic>
        <p:nvPicPr>
          <p:cNvPr id="61" name="Google Shape;61;p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l="6124" r="59679"/>
          <a:stretch/>
        </p:blipFill>
        <p:spPr>
          <a:xfrm flipH="1">
            <a:off x="5631775" y="0"/>
            <a:ext cx="2799000" cy="46041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62" name="Google Shape;62;p1"/>
          <p:cNvSpPr txBox="1"/>
          <p:nvPr/>
        </p:nvSpPr>
        <p:spPr>
          <a:xfrm>
            <a:off x="449219" y="3411486"/>
            <a:ext cx="4605623" cy="511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Lexend"/>
              <a:buNone/>
            </a:pPr>
            <a:r>
              <a:rPr lang="es-ES" sz="2800" b="1" i="0" u="none" strike="noStrike" cap="none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Módulo 1 – </a:t>
            </a:r>
            <a:r>
              <a:rPr lang="es-ES" sz="2800" b="1" i="0" u="none" strike="noStrike" cap="none" dirty="0" err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Lesson</a:t>
            </a:r>
            <a:r>
              <a:rPr lang="es-ES" sz="2800" b="1" i="0" u="none" strike="noStrike" cap="none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4</a:t>
            </a:r>
            <a:endParaRPr sz="2800" b="1" i="0" u="none" strike="noStrike" cap="none" dirty="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3" name="Google Shape;63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3975" y="3987666"/>
            <a:ext cx="2016743" cy="4655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1f285a4b9_0_23"/>
          <p:cNvSpPr/>
          <p:nvPr/>
        </p:nvSpPr>
        <p:spPr>
          <a:xfrm>
            <a:off x="6081300" y="2004900"/>
            <a:ext cx="2342700" cy="2138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251f285a4b9_0_23"/>
          <p:cNvSpPr/>
          <p:nvPr/>
        </p:nvSpPr>
        <p:spPr>
          <a:xfrm>
            <a:off x="3621863" y="1320800"/>
            <a:ext cx="2031900" cy="2031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51f285a4b9_0_23"/>
          <p:cNvSpPr/>
          <p:nvPr/>
        </p:nvSpPr>
        <p:spPr>
          <a:xfrm>
            <a:off x="1162425" y="2111400"/>
            <a:ext cx="2031900" cy="2031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251f285a4b9_0_23"/>
          <p:cNvSpPr txBox="1">
            <a:spLocks noGrp="1"/>
          </p:cNvSpPr>
          <p:nvPr>
            <p:ph type="title"/>
          </p:nvPr>
        </p:nvSpPr>
        <p:spPr>
          <a:xfrm>
            <a:off x="-240125" y="445025"/>
            <a:ext cx="964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/>
              <a:t>VERBOS MODALES /DEFECTIVOS </a:t>
            </a:r>
            <a:endParaRPr sz="4000"/>
          </a:p>
        </p:txBody>
      </p:sp>
      <p:sp>
        <p:nvSpPr>
          <p:cNvPr id="179" name="Google Shape;179;g251f285a4b9_0_23"/>
          <p:cNvSpPr txBox="1">
            <a:spLocks noGrp="1"/>
          </p:cNvSpPr>
          <p:nvPr>
            <p:ph type="subTitle" idx="7"/>
          </p:nvPr>
        </p:nvSpPr>
        <p:spPr>
          <a:xfrm>
            <a:off x="874575" y="2077500"/>
            <a:ext cx="2607600" cy="188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CAN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COULD</a:t>
            </a:r>
            <a:endParaRPr dirty="0"/>
          </a:p>
          <a:p>
            <a:pPr marL="0" lvl="0" indent="0"/>
            <a:r>
              <a:rPr lang="es-ES" dirty="0"/>
              <a:t>MAY</a:t>
            </a:r>
            <a:endParaRPr dirty="0"/>
          </a:p>
          <a:p>
            <a:pPr marL="0" lvl="0" indent="0"/>
            <a:r>
              <a:rPr lang="es-ES" dirty="0"/>
              <a:t>MIGHT</a:t>
            </a:r>
            <a:endParaRPr dirty="0"/>
          </a:p>
        </p:txBody>
      </p:sp>
      <p:sp>
        <p:nvSpPr>
          <p:cNvPr id="180" name="Google Shape;180;g251f285a4b9_0_23"/>
          <p:cNvSpPr txBox="1">
            <a:spLocks noGrp="1"/>
          </p:cNvSpPr>
          <p:nvPr>
            <p:ph type="subTitle" idx="8"/>
          </p:nvPr>
        </p:nvSpPr>
        <p:spPr>
          <a:xfrm>
            <a:off x="3466450" y="1701802"/>
            <a:ext cx="2342700" cy="144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WILL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WOULD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251f285a4b9_0_23"/>
          <p:cNvSpPr txBox="1">
            <a:spLocks noGrp="1"/>
          </p:cNvSpPr>
          <p:nvPr>
            <p:ph type="subTitle" idx="15"/>
          </p:nvPr>
        </p:nvSpPr>
        <p:spPr>
          <a:xfrm>
            <a:off x="6081300" y="2203200"/>
            <a:ext cx="2342700" cy="163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MUST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HAVE TO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OUGHT TO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SHOULD</a:t>
            </a:r>
            <a:endParaRPr/>
          </a:p>
        </p:txBody>
      </p:sp>
      <p:sp>
        <p:nvSpPr>
          <p:cNvPr id="182" name="Google Shape;182;g251f285a4b9_0_23"/>
          <p:cNvSpPr txBox="1"/>
          <p:nvPr/>
        </p:nvSpPr>
        <p:spPr>
          <a:xfrm>
            <a:off x="734675" y="4466400"/>
            <a:ext cx="78063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latin typeface="Manrope"/>
                <a:ea typeface="Manrope"/>
                <a:cs typeface="Manrope"/>
                <a:sym typeface="Manrope"/>
              </a:rPr>
              <a:t>SON </a:t>
            </a:r>
            <a:r>
              <a:rPr lang="es-ES" sz="1600" b="1">
                <a:latin typeface="Manrope"/>
                <a:ea typeface="Manrope"/>
                <a:cs typeface="Manrope"/>
                <a:sym typeface="Manrope"/>
              </a:rPr>
              <a:t>MODALES </a:t>
            </a:r>
            <a:r>
              <a:rPr lang="es-ES" sz="1600">
                <a:latin typeface="Manrope"/>
                <a:ea typeface="Manrope"/>
                <a:cs typeface="Manrope"/>
                <a:sym typeface="Manrope"/>
              </a:rPr>
              <a:t>PORQUE BRINDAN CIERTO SIGNIFICADO. SON </a:t>
            </a:r>
            <a:r>
              <a:rPr lang="es-ES" sz="1600" b="1">
                <a:latin typeface="Manrope"/>
                <a:ea typeface="Manrope"/>
                <a:cs typeface="Manrope"/>
                <a:sym typeface="Manrope"/>
              </a:rPr>
              <a:t>DEFECTIVOS</a:t>
            </a:r>
            <a:r>
              <a:rPr lang="es-ES" sz="1600">
                <a:latin typeface="Manrope"/>
                <a:ea typeface="Manrope"/>
                <a:cs typeface="Manrope"/>
                <a:sym typeface="Manrope"/>
              </a:rPr>
              <a:t> PORQUE TIENEN EL DEFECTO DE QUE NO PUEDEN EXISTIR POR SI SOLOS.</a:t>
            </a:r>
            <a:endParaRPr sz="1600"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1f285a4b9_0_40"/>
          <p:cNvSpPr txBox="1">
            <a:spLocks noGrp="1"/>
          </p:cNvSpPr>
          <p:nvPr>
            <p:ph type="title"/>
          </p:nvPr>
        </p:nvSpPr>
        <p:spPr>
          <a:xfrm>
            <a:off x="720000" y="2781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SOME EXAMPLES…</a:t>
            </a:r>
            <a:endParaRPr/>
          </a:p>
        </p:txBody>
      </p:sp>
      <p:sp>
        <p:nvSpPr>
          <p:cNvPr id="188" name="Google Shape;188;g251f285a4b9_0_40"/>
          <p:cNvSpPr txBox="1">
            <a:spLocks noGrp="1"/>
          </p:cNvSpPr>
          <p:nvPr>
            <p:ph type="subTitle" idx="1"/>
          </p:nvPr>
        </p:nvSpPr>
        <p:spPr>
          <a:xfrm>
            <a:off x="606275" y="3518350"/>
            <a:ext cx="3424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/>
              <a:t>They </a:t>
            </a:r>
            <a:r>
              <a:rPr lang="es-ES" sz="1800" b="1"/>
              <a:t>would </a:t>
            </a:r>
            <a:r>
              <a:rPr lang="es-ES" sz="1800"/>
              <a:t>meet with a client.</a:t>
            </a:r>
            <a:endParaRPr sz="1800"/>
          </a:p>
        </p:txBody>
      </p:sp>
      <p:sp>
        <p:nvSpPr>
          <p:cNvPr id="189" name="Google Shape;189;g251f285a4b9_0_40"/>
          <p:cNvSpPr txBox="1">
            <a:spLocks noGrp="1"/>
          </p:cNvSpPr>
          <p:nvPr>
            <p:ph type="subTitle" idx="2"/>
          </p:nvPr>
        </p:nvSpPr>
        <p:spPr>
          <a:xfrm>
            <a:off x="606275" y="3001775"/>
            <a:ext cx="6019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/>
              <a:t>We </a:t>
            </a:r>
            <a:r>
              <a:rPr lang="es-ES" sz="1900" b="1"/>
              <a:t>will </a:t>
            </a:r>
            <a:r>
              <a:rPr lang="es-ES" sz="1900"/>
              <a:t>discuss the skills software developers need.</a:t>
            </a:r>
            <a:endParaRPr sz="1900"/>
          </a:p>
        </p:txBody>
      </p:sp>
      <p:sp>
        <p:nvSpPr>
          <p:cNvPr id="190" name="Google Shape;190;g251f285a4b9_0_40"/>
          <p:cNvSpPr txBox="1">
            <a:spLocks noGrp="1"/>
          </p:cNvSpPr>
          <p:nvPr>
            <p:ph type="subTitle" idx="2"/>
          </p:nvPr>
        </p:nvSpPr>
        <p:spPr>
          <a:xfrm>
            <a:off x="606275" y="2514713"/>
            <a:ext cx="6960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/>
              <a:t>Full-</a:t>
            </a:r>
            <a:r>
              <a:rPr lang="es-ES" sz="1800" dirty="0" err="1"/>
              <a:t>stack</a:t>
            </a:r>
            <a:r>
              <a:rPr lang="es-ES" sz="1800" dirty="0"/>
              <a:t> </a:t>
            </a:r>
            <a:r>
              <a:rPr lang="es-ES" sz="1800" dirty="0" err="1"/>
              <a:t>developers</a:t>
            </a:r>
            <a:r>
              <a:rPr lang="es-ES" sz="1800" dirty="0"/>
              <a:t> </a:t>
            </a:r>
            <a:r>
              <a:rPr lang="es-ES" sz="1800" b="1" dirty="0" err="1"/>
              <a:t>might</a:t>
            </a:r>
            <a:r>
              <a:rPr lang="es-ES" sz="1800" b="1" dirty="0"/>
              <a:t> </a:t>
            </a:r>
            <a:r>
              <a:rPr lang="es-ES" sz="1800" dirty="0" err="1"/>
              <a:t>work</a:t>
            </a:r>
            <a:r>
              <a:rPr lang="es-ES" sz="1800" dirty="0"/>
              <a:t> </a:t>
            </a:r>
            <a:r>
              <a:rPr lang="es-ES" sz="1800" dirty="0" err="1"/>
              <a:t>hand</a:t>
            </a:r>
            <a:r>
              <a:rPr lang="es-ES" sz="1800" dirty="0"/>
              <a:t> in </a:t>
            </a:r>
            <a:r>
              <a:rPr lang="es-ES" sz="1800" dirty="0" err="1"/>
              <a:t>hand</a:t>
            </a:r>
            <a:r>
              <a:rPr lang="es-ES" sz="1800" dirty="0"/>
              <a:t> in </a:t>
            </a:r>
            <a:r>
              <a:rPr lang="es-ES" sz="1800" dirty="0" err="1"/>
              <a:t>one</a:t>
            </a:r>
            <a:r>
              <a:rPr lang="es-ES" sz="1800" dirty="0"/>
              <a:t> </a:t>
            </a:r>
            <a:r>
              <a:rPr lang="es-ES" sz="1800" dirty="0" err="1"/>
              <a:t>team</a:t>
            </a:r>
            <a:r>
              <a:rPr lang="es-ES" sz="1800" dirty="0"/>
              <a:t>.</a:t>
            </a:r>
            <a:endParaRPr sz="1800" dirty="0"/>
          </a:p>
        </p:txBody>
      </p:sp>
      <p:sp>
        <p:nvSpPr>
          <p:cNvPr id="191" name="Google Shape;191;g251f285a4b9_0_40"/>
          <p:cNvSpPr txBox="1">
            <a:spLocks noGrp="1"/>
          </p:cNvSpPr>
          <p:nvPr>
            <p:ph type="subTitle" idx="2"/>
          </p:nvPr>
        </p:nvSpPr>
        <p:spPr>
          <a:xfrm>
            <a:off x="606275" y="4567500"/>
            <a:ext cx="6960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/>
              <a:t>Software developers </a:t>
            </a:r>
            <a:r>
              <a:rPr lang="es-ES" sz="1800" b="1"/>
              <a:t>must </a:t>
            </a:r>
            <a:r>
              <a:rPr lang="es-ES" sz="1800"/>
              <a:t>mantain a constant state of learning.</a:t>
            </a:r>
            <a:endParaRPr sz="1800"/>
          </a:p>
        </p:txBody>
      </p:sp>
      <p:sp>
        <p:nvSpPr>
          <p:cNvPr id="192" name="Google Shape;192;g251f285a4b9_0_40"/>
          <p:cNvSpPr txBox="1">
            <a:spLocks noGrp="1"/>
          </p:cNvSpPr>
          <p:nvPr>
            <p:ph type="subTitle" idx="2"/>
          </p:nvPr>
        </p:nvSpPr>
        <p:spPr>
          <a:xfrm>
            <a:off x="606275" y="973613"/>
            <a:ext cx="4357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/>
              <a:t>All of them </a:t>
            </a:r>
            <a:r>
              <a:rPr lang="es-ES" sz="1800" b="1"/>
              <a:t>can </a:t>
            </a:r>
            <a:r>
              <a:rPr lang="es-ES" sz="1800"/>
              <a:t>understand and update.</a:t>
            </a:r>
            <a:endParaRPr sz="1800"/>
          </a:p>
        </p:txBody>
      </p:sp>
      <p:sp>
        <p:nvSpPr>
          <p:cNvPr id="193" name="Google Shape;193;g251f285a4b9_0_40"/>
          <p:cNvSpPr txBox="1">
            <a:spLocks noGrp="1"/>
          </p:cNvSpPr>
          <p:nvPr>
            <p:ph type="subTitle" idx="2"/>
          </p:nvPr>
        </p:nvSpPr>
        <p:spPr>
          <a:xfrm>
            <a:off x="606275" y="1511100"/>
            <a:ext cx="36903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/>
              <a:t>The software </a:t>
            </a:r>
            <a:r>
              <a:rPr lang="es-ES" sz="1800" b="1"/>
              <a:t>could </a:t>
            </a:r>
            <a:r>
              <a:rPr lang="es-ES" sz="1800"/>
              <a:t>be damaged.</a:t>
            </a:r>
            <a:endParaRPr sz="1800"/>
          </a:p>
        </p:txBody>
      </p:sp>
      <p:sp>
        <p:nvSpPr>
          <p:cNvPr id="194" name="Google Shape;194;g251f285a4b9_0_40"/>
          <p:cNvSpPr txBox="1">
            <a:spLocks noGrp="1"/>
          </p:cNvSpPr>
          <p:nvPr>
            <p:ph type="subTitle" idx="2"/>
          </p:nvPr>
        </p:nvSpPr>
        <p:spPr>
          <a:xfrm>
            <a:off x="606275" y="4055800"/>
            <a:ext cx="6269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/>
              <a:t>We </a:t>
            </a:r>
            <a:r>
              <a:rPr lang="es-ES" sz="1800" b="1"/>
              <a:t>have to</a:t>
            </a:r>
            <a:r>
              <a:rPr lang="es-ES" sz="1800"/>
              <a:t> update the system.</a:t>
            </a:r>
            <a:endParaRPr sz="1800"/>
          </a:p>
        </p:txBody>
      </p:sp>
      <p:sp>
        <p:nvSpPr>
          <p:cNvPr id="195" name="Google Shape;195;g251f285a4b9_0_40"/>
          <p:cNvSpPr txBox="1">
            <a:spLocks noGrp="1"/>
          </p:cNvSpPr>
          <p:nvPr>
            <p:ph type="subTitle" idx="2"/>
          </p:nvPr>
        </p:nvSpPr>
        <p:spPr>
          <a:xfrm>
            <a:off x="606274" y="1987700"/>
            <a:ext cx="9579447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 err="1"/>
              <a:t>It</a:t>
            </a:r>
            <a:r>
              <a:rPr lang="es-ES" sz="1800" dirty="0">
                <a:solidFill>
                  <a:srgbClr val="333333"/>
                </a:solidFill>
              </a:rPr>
              <a:t> </a:t>
            </a:r>
            <a:r>
              <a:rPr lang="es-ES" sz="1800" b="1" dirty="0" err="1">
                <a:solidFill>
                  <a:srgbClr val="333333"/>
                </a:solidFill>
              </a:rPr>
              <a:t>may</a:t>
            </a:r>
            <a:r>
              <a:rPr lang="es-ES" sz="1800" b="1" dirty="0">
                <a:solidFill>
                  <a:srgbClr val="333333"/>
                </a:solidFill>
              </a:rPr>
              <a:t> </a:t>
            </a:r>
            <a:r>
              <a:rPr lang="es-ES" sz="1800" dirty="0" err="1">
                <a:solidFill>
                  <a:srgbClr val="333333"/>
                </a:solidFill>
              </a:rPr>
              <a:t>even</a:t>
            </a:r>
            <a:r>
              <a:rPr lang="es-ES" sz="1800" dirty="0">
                <a:solidFill>
                  <a:srgbClr val="333333"/>
                </a:solidFill>
              </a:rPr>
              <a:t> </a:t>
            </a:r>
            <a:r>
              <a:rPr lang="es-ES" sz="1800" dirty="0" err="1">
                <a:solidFill>
                  <a:srgbClr val="333333"/>
                </a:solidFill>
              </a:rPr>
              <a:t>help</a:t>
            </a:r>
            <a:r>
              <a:rPr lang="es-ES" sz="1800" dirty="0">
                <a:solidFill>
                  <a:srgbClr val="333333"/>
                </a:solidFill>
              </a:rPr>
              <a:t> a </a:t>
            </a:r>
            <a:r>
              <a:rPr lang="es-ES" sz="1800" dirty="0" err="1">
                <a:solidFill>
                  <a:srgbClr val="333333"/>
                </a:solidFill>
              </a:rPr>
              <a:t>whole</a:t>
            </a:r>
            <a:r>
              <a:rPr lang="es-ES" sz="1800" dirty="0">
                <a:solidFill>
                  <a:srgbClr val="333333"/>
                </a:solidFill>
              </a:rPr>
              <a:t> new </a:t>
            </a:r>
            <a:r>
              <a:rPr lang="es-ES" sz="1800" dirty="0" err="1">
                <a:solidFill>
                  <a:srgbClr val="333333"/>
                </a:solidFill>
              </a:rPr>
              <a:t>generation</a:t>
            </a:r>
            <a:r>
              <a:rPr lang="es-ES" sz="1800" dirty="0">
                <a:solidFill>
                  <a:srgbClr val="333333"/>
                </a:solidFill>
              </a:rPr>
              <a:t> </a:t>
            </a:r>
            <a:r>
              <a:rPr lang="es-ES" sz="1800" dirty="0" err="1">
                <a:solidFill>
                  <a:srgbClr val="333333"/>
                </a:solidFill>
              </a:rPr>
              <a:t>of</a:t>
            </a:r>
            <a:r>
              <a:rPr lang="es-ES" sz="1800" dirty="0">
                <a:solidFill>
                  <a:srgbClr val="333333"/>
                </a:solidFill>
              </a:rPr>
              <a:t> </a:t>
            </a:r>
            <a:r>
              <a:rPr lang="es-ES" sz="1800" dirty="0" err="1">
                <a:solidFill>
                  <a:srgbClr val="333333"/>
                </a:solidFill>
              </a:rPr>
              <a:t>people</a:t>
            </a:r>
            <a:r>
              <a:rPr lang="es-ES" sz="1800" dirty="0">
                <a:solidFill>
                  <a:srgbClr val="333333"/>
                </a:solidFill>
              </a:rPr>
              <a:t> </a:t>
            </a:r>
            <a:r>
              <a:rPr lang="es-ES" sz="1800" dirty="0" err="1">
                <a:solidFill>
                  <a:srgbClr val="333333"/>
                </a:solidFill>
              </a:rPr>
              <a:t>learn</a:t>
            </a:r>
            <a:r>
              <a:rPr lang="es-ES" sz="1800" dirty="0">
                <a:solidFill>
                  <a:srgbClr val="333333"/>
                </a:solidFill>
              </a:rPr>
              <a:t> </a:t>
            </a:r>
            <a:r>
              <a:rPr lang="es-ES" sz="1800" dirty="0" err="1">
                <a:solidFill>
                  <a:srgbClr val="333333"/>
                </a:solidFill>
              </a:rPr>
              <a:t>the</a:t>
            </a:r>
            <a:r>
              <a:rPr lang="es-ES" sz="1800" dirty="0">
                <a:solidFill>
                  <a:srgbClr val="333333"/>
                </a:solidFill>
              </a:rPr>
              <a:t> art </a:t>
            </a:r>
            <a:r>
              <a:rPr lang="es-ES" sz="1800" dirty="0" err="1">
                <a:solidFill>
                  <a:srgbClr val="333333"/>
                </a:solidFill>
              </a:rPr>
              <a:t>of</a:t>
            </a:r>
            <a:r>
              <a:rPr lang="es-ES" sz="1800" dirty="0">
                <a:solidFill>
                  <a:srgbClr val="333333"/>
                </a:solidFill>
              </a:rPr>
              <a:t> </a:t>
            </a:r>
            <a:r>
              <a:rPr lang="es-ES" sz="1800" dirty="0" err="1">
                <a:solidFill>
                  <a:srgbClr val="333333"/>
                </a:solidFill>
              </a:rPr>
              <a:t>computers</a:t>
            </a:r>
            <a:r>
              <a:rPr lang="es-ES" sz="1800" dirty="0">
                <a:solidFill>
                  <a:srgbClr val="333333"/>
                </a:solidFill>
              </a:rPr>
              <a:t>.</a:t>
            </a:r>
            <a:endParaRPr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51c543fb5f_0_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/>
              <a:t>TIEMPOS SIMPLES</a:t>
            </a:r>
            <a:endParaRPr sz="4000"/>
          </a:p>
        </p:txBody>
      </p:sp>
      <p:sp>
        <p:nvSpPr>
          <p:cNvPr id="201" name="Google Shape;201;g251c543fb5f_0_1"/>
          <p:cNvSpPr txBox="1">
            <a:spLocks noGrp="1"/>
          </p:cNvSpPr>
          <p:nvPr>
            <p:ph type="subTitle" idx="3"/>
          </p:nvPr>
        </p:nvSpPr>
        <p:spPr>
          <a:xfrm>
            <a:off x="570275" y="3838075"/>
            <a:ext cx="2351700" cy="8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It </a:t>
            </a:r>
            <a:r>
              <a:rPr lang="es-ES" b="1"/>
              <a:t>is </a:t>
            </a:r>
            <a:r>
              <a:rPr lang="es-ES"/>
              <a:t>an updated system.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He </a:t>
            </a:r>
            <a:r>
              <a:rPr lang="es-ES" b="1"/>
              <a:t>was </a:t>
            </a:r>
            <a:r>
              <a:rPr lang="es-ES"/>
              <a:t>an engineer.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They </a:t>
            </a:r>
            <a:r>
              <a:rPr lang="es-ES" b="1"/>
              <a:t>will be</a:t>
            </a:r>
            <a:r>
              <a:rPr lang="es-ES"/>
              <a:t> at work.</a:t>
            </a:r>
            <a:endParaRPr/>
          </a:p>
        </p:txBody>
      </p:sp>
      <p:sp>
        <p:nvSpPr>
          <p:cNvPr id="202" name="Google Shape;202;g251c543fb5f_0_1"/>
          <p:cNvSpPr txBox="1">
            <a:spLocks noGrp="1"/>
          </p:cNvSpPr>
          <p:nvPr>
            <p:ph type="subTitle" idx="13"/>
          </p:nvPr>
        </p:nvSpPr>
        <p:spPr>
          <a:xfrm>
            <a:off x="1158275" y="1346878"/>
            <a:ext cx="1261132" cy="8269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4CAD15"/>
                </a:solidFill>
              </a:rPr>
              <a:t>TO BE</a:t>
            </a:r>
            <a:endParaRPr dirty="0">
              <a:solidFill>
                <a:srgbClr val="4CAD15"/>
              </a:solidFill>
            </a:endParaRPr>
          </a:p>
        </p:txBody>
      </p:sp>
      <p:sp>
        <p:nvSpPr>
          <p:cNvPr id="203" name="Google Shape;203;g251c543fb5f_0_1"/>
          <p:cNvSpPr/>
          <p:nvPr/>
        </p:nvSpPr>
        <p:spPr>
          <a:xfrm flipH="1">
            <a:off x="6373575" y="2556737"/>
            <a:ext cx="1599000" cy="934500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>
                <a:solidFill>
                  <a:srgbClr val="3C3533"/>
                </a:solidFill>
                <a:latin typeface="Manrope"/>
                <a:ea typeface="Manrope"/>
                <a:cs typeface="Manrope"/>
                <a:sym typeface="Manrope"/>
              </a:rPr>
              <a:t>DO /DOES</a:t>
            </a:r>
            <a:endParaRPr b="1">
              <a:solidFill>
                <a:srgbClr val="3C353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>
                <a:solidFill>
                  <a:srgbClr val="3C3533"/>
                </a:solidFill>
                <a:latin typeface="Manrope"/>
                <a:ea typeface="Manrope"/>
                <a:cs typeface="Manrope"/>
                <a:sym typeface="Manrope"/>
              </a:rPr>
              <a:t>DID</a:t>
            </a:r>
            <a:endParaRPr b="1">
              <a:solidFill>
                <a:srgbClr val="3C353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>
                <a:solidFill>
                  <a:srgbClr val="3C3533"/>
                </a:solidFill>
                <a:latin typeface="Manrope"/>
                <a:ea typeface="Manrope"/>
                <a:cs typeface="Manrope"/>
                <a:sym typeface="Manrope"/>
              </a:rPr>
              <a:t>WILLDO</a:t>
            </a:r>
            <a:endParaRPr b="1">
              <a:solidFill>
                <a:srgbClr val="3C353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04" name="Google Shape;204;g251c543fb5f_0_1"/>
          <p:cNvSpPr/>
          <p:nvPr/>
        </p:nvSpPr>
        <p:spPr>
          <a:xfrm>
            <a:off x="3722950" y="2488225"/>
            <a:ext cx="1527600" cy="10032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>
                <a:latin typeface="Manrope"/>
                <a:ea typeface="Manrope"/>
                <a:cs typeface="Manrope"/>
                <a:sym typeface="Manrope"/>
              </a:rPr>
              <a:t>HAVE/HAS</a:t>
            </a:r>
            <a:endParaRPr b="1"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>
                <a:latin typeface="Manrope"/>
                <a:ea typeface="Manrope"/>
                <a:cs typeface="Manrope"/>
                <a:sym typeface="Manrope"/>
              </a:rPr>
              <a:t>HAD</a:t>
            </a:r>
            <a:endParaRPr b="1"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>
                <a:latin typeface="Manrope"/>
                <a:ea typeface="Manrope"/>
                <a:cs typeface="Manrope"/>
                <a:sym typeface="Manrope"/>
              </a:rPr>
              <a:t>WILL HAVE</a:t>
            </a:r>
            <a:endParaRPr b="1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05" name="Google Shape;205;g251c543fb5f_0_1"/>
          <p:cNvSpPr/>
          <p:nvPr/>
        </p:nvSpPr>
        <p:spPr>
          <a:xfrm>
            <a:off x="892325" y="2488225"/>
            <a:ext cx="1707600" cy="10032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 dirty="0">
                <a:latin typeface="Manrope"/>
                <a:ea typeface="Manrope"/>
                <a:cs typeface="Manrope"/>
                <a:sym typeface="Manrope"/>
              </a:rPr>
              <a:t>AM - IS - ARE</a:t>
            </a:r>
            <a:endParaRPr b="1" dirty="0"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 dirty="0">
                <a:latin typeface="Manrope"/>
                <a:ea typeface="Manrope"/>
                <a:cs typeface="Manrope"/>
                <a:sym typeface="Manrope"/>
              </a:rPr>
              <a:t>WAS / WERE</a:t>
            </a:r>
            <a:endParaRPr b="1" dirty="0"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 dirty="0">
                <a:latin typeface="Manrope"/>
                <a:ea typeface="Manrope"/>
                <a:cs typeface="Manrope"/>
                <a:sym typeface="Manrope"/>
              </a:rPr>
              <a:t>WILL BE</a:t>
            </a:r>
            <a:endParaRPr b="1"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06" name="Google Shape;206;g251c543fb5f_0_1"/>
          <p:cNvSpPr txBox="1">
            <a:spLocks noGrp="1"/>
          </p:cNvSpPr>
          <p:nvPr>
            <p:ph type="subTitle" idx="13"/>
          </p:nvPr>
        </p:nvSpPr>
        <p:spPr>
          <a:xfrm>
            <a:off x="3678666" y="1332575"/>
            <a:ext cx="1732430" cy="8269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4CAD15"/>
                </a:solidFill>
              </a:rPr>
              <a:t>TO HAVE</a:t>
            </a:r>
            <a:endParaRPr dirty="0">
              <a:solidFill>
                <a:srgbClr val="4CAD15"/>
              </a:solidFill>
            </a:endParaRPr>
          </a:p>
        </p:txBody>
      </p:sp>
      <p:sp>
        <p:nvSpPr>
          <p:cNvPr id="207" name="Google Shape;207;g251c543fb5f_0_1"/>
          <p:cNvSpPr txBox="1">
            <a:spLocks noGrp="1"/>
          </p:cNvSpPr>
          <p:nvPr>
            <p:ph type="subTitle" idx="13"/>
          </p:nvPr>
        </p:nvSpPr>
        <p:spPr>
          <a:xfrm>
            <a:off x="6536925" y="1474125"/>
            <a:ext cx="12723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4CAD15"/>
                </a:solidFill>
              </a:rPr>
              <a:t>TO DO</a:t>
            </a:r>
            <a:endParaRPr dirty="0">
              <a:solidFill>
                <a:srgbClr val="4CAD15"/>
              </a:solidFill>
            </a:endParaRPr>
          </a:p>
        </p:txBody>
      </p:sp>
      <p:sp>
        <p:nvSpPr>
          <p:cNvPr id="208" name="Google Shape;208;g251c543fb5f_0_1"/>
          <p:cNvSpPr txBox="1">
            <a:spLocks noGrp="1"/>
          </p:cNvSpPr>
          <p:nvPr>
            <p:ph type="subTitle" idx="3"/>
          </p:nvPr>
        </p:nvSpPr>
        <p:spPr>
          <a:xfrm>
            <a:off x="3168700" y="3806275"/>
            <a:ext cx="2636100" cy="9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We </a:t>
            </a:r>
            <a:r>
              <a:rPr lang="es-ES" b="1"/>
              <a:t>have </a:t>
            </a:r>
            <a:r>
              <a:rPr lang="es-ES"/>
              <a:t>good news.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They </a:t>
            </a:r>
            <a:r>
              <a:rPr lang="es-ES" b="1"/>
              <a:t>had </a:t>
            </a:r>
            <a:r>
              <a:rPr lang="es-ES"/>
              <a:t>a bad experience.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She </a:t>
            </a:r>
            <a:r>
              <a:rPr lang="es-ES" b="1"/>
              <a:t>will have</a:t>
            </a:r>
            <a:r>
              <a:rPr lang="es-ES"/>
              <a:t> a baby.</a:t>
            </a:r>
            <a:endParaRPr/>
          </a:p>
        </p:txBody>
      </p:sp>
      <p:sp>
        <p:nvSpPr>
          <p:cNvPr id="209" name="Google Shape;209;g251c543fb5f_0_1"/>
          <p:cNvSpPr txBox="1">
            <a:spLocks noGrp="1"/>
          </p:cNvSpPr>
          <p:nvPr>
            <p:ph type="subTitle" idx="3"/>
          </p:nvPr>
        </p:nvSpPr>
        <p:spPr>
          <a:xfrm>
            <a:off x="5890998" y="3771925"/>
            <a:ext cx="28056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I </a:t>
            </a:r>
            <a:r>
              <a:rPr lang="es-ES" b="1"/>
              <a:t>do </a:t>
            </a:r>
            <a:r>
              <a:rPr lang="es-ES"/>
              <a:t>my best.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He </a:t>
            </a:r>
            <a:r>
              <a:rPr lang="es-ES" b="1"/>
              <a:t>did </a:t>
            </a:r>
            <a:r>
              <a:rPr lang="es-ES"/>
              <a:t>judo when he was young.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We </a:t>
            </a:r>
            <a:r>
              <a:rPr lang="es-ES" b="1"/>
              <a:t>will do</a:t>
            </a:r>
            <a:r>
              <a:rPr lang="es-ES"/>
              <a:t> our job.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51f285a4b9_0_6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TIEMPOS SIMPLES: PRESENTE</a:t>
            </a:r>
            <a:endParaRPr/>
          </a:p>
        </p:txBody>
      </p:sp>
      <p:sp>
        <p:nvSpPr>
          <p:cNvPr id="215" name="Google Shape;215;g251f285a4b9_0_66"/>
          <p:cNvSpPr txBox="1">
            <a:spLocks noGrp="1"/>
          </p:cNvSpPr>
          <p:nvPr>
            <p:ph type="subTitle" idx="4"/>
          </p:nvPr>
        </p:nvSpPr>
        <p:spPr>
          <a:xfrm>
            <a:off x="3037150" y="1289100"/>
            <a:ext cx="2710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OTROS VERBOS</a:t>
            </a:r>
            <a:endParaRPr sz="2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6" name="Google Shape;216;g251f285a4b9_0_66"/>
          <p:cNvSpPr txBox="1">
            <a:spLocks noGrp="1"/>
          </p:cNvSpPr>
          <p:nvPr>
            <p:ph type="subTitle" idx="6"/>
          </p:nvPr>
        </p:nvSpPr>
        <p:spPr>
          <a:xfrm>
            <a:off x="1097850" y="1865100"/>
            <a:ext cx="6948300" cy="29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 sz="1800"/>
              <a:t>En oraciones afirmativas, los verbos estan solos:</a:t>
            </a:r>
            <a:endParaRPr sz="1800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/>
              <a:t>I </a:t>
            </a:r>
            <a:r>
              <a:rPr lang="es-ES" b="1" i="1"/>
              <a:t>listen </a:t>
            </a:r>
            <a:r>
              <a:rPr lang="es-ES" i="1"/>
              <a:t>to music.</a:t>
            </a:r>
            <a:endParaRPr i="1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/>
              <a:t>We </a:t>
            </a:r>
            <a:r>
              <a:rPr lang="es-ES" b="1" i="1"/>
              <a:t>study </a:t>
            </a:r>
            <a:r>
              <a:rPr lang="es-ES" i="1"/>
              <a:t>hard.</a:t>
            </a:r>
            <a:endParaRPr i="1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 sz="1800"/>
              <a:t>Presentan dos formas según el sujeto:</a:t>
            </a:r>
            <a:endParaRPr sz="1800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/>
              <a:t>I </a:t>
            </a:r>
            <a:r>
              <a:rPr lang="es-ES" b="1" i="1"/>
              <a:t>work </a:t>
            </a:r>
            <a:r>
              <a:rPr lang="es-ES" i="1"/>
              <a:t>at home.			He </a:t>
            </a:r>
            <a:r>
              <a:rPr lang="es-ES" b="1" i="1"/>
              <a:t>work</a:t>
            </a:r>
            <a:r>
              <a:rPr lang="es-ES" b="1" i="1" u="sng"/>
              <a:t>s</a:t>
            </a:r>
            <a:r>
              <a:rPr lang="es-ES" b="1" i="1"/>
              <a:t> </a:t>
            </a:r>
            <a:r>
              <a:rPr lang="es-ES" i="1"/>
              <a:t>at home.</a:t>
            </a:r>
            <a:endParaRPr i="1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/>
              <a:t>You </a:t>
            </a:r>
            <a:r>
              <a:rPr lang="es-ES" b="1" i="1"/>
              <a:t>work </a:t>
            </a:r>
            <a:r>
              <a:rPr lang="es-ES" i="1"/>
              <a:t>at home.		She </a:t>
            </a:r>
            <a:r>
              <a:rPr lang="es-ES" b="1" i="1"/>
              <a:t>work</a:t>
            </a:r>
            <a:r>
              <a:rPr lang="es-ES" b="1" i="1" u="sng"/>
              <a:t>s</a:t>
            </a:r>
            <a:r>
              <a:rPr lang="es-ES" b="1" i="1"/>
              <a:t> </a:t>
            </a:r>
            <a:r>
              <a:rPr lang="es-ES" i="1"/>
              <a:t>at home.</a:t>
            </a:r>
            <a:endParaRPr b="1" i="1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/>
              <a:t>We </a:t>
            </a:r>
            <a:r>
              <a:rPr lang="es-ES" b="1" i="1"/>
              <a:t>work </a:t>
            </a:r>
            <a:r>
              <a:rPr lang="es-ES" i="1"/>
              <a:t>at home.		It </a:t>
            </a:r>
            <a:r>
              <a:rPr lang="es-ES" b="1" i="1"/>
              <a:t>work</a:t>
            </a:r>
            <a:r>
              <a:rPr lang="es-ES" b="1" i="1" u="sng"/>
              <a:t>s</a:t>
            </a:r>
            <a:r>
              <a:rPr lang="es-ES" b="1" i="1"/>
              <a:t> </a:t>
            </a:r>
            <a:r>
              <a:rPr lang="es-ES" i="1"/>
              <a:t>at home.</a:t>
            </a:r>
            <a:endParaRPr b="1" i="1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i="1"/>
              <a:t>They </a:t>
            </a:r>
            <a:r>
              <a:rPr lang="es-ES" b="1" i="1"/>
              <a:t>work </a:t>
            </a:r>
            <a:r>
              <a:rPr lang="es-ES" i="1"/>
              <a:t>at home.</a:t>
            </a:r>
            <a:endParaRPr b="1" i="1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u="sng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51f285a4b9_0_10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TIEMPOS SIMPLES: PASADO</a:t>
            </a:r>
            <a:endParaRPr/>
          </a:p>
        </p:txBody>
      </p:sp>
      <p:sp>
        <p:nvSpPr>
          <p:cNvPr id="222" name="Google Shape;222;g251f285a4b9_0_108"/>
          <p:cNvSpPr txBox="1"/>
          <p:nvPr/>
        </p:nvSpPr>
        <p:spPr>
          <a:xfrm>
            <a:off x="973675" y="1325350"/>
            <a:ext cx="7358700" cy="38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"/>
              <a:buChar char="●"/>
            </a:pPr>
            <a:r>
              <a:rPr lang="es-ES" sz="1500">
                <a:latin typeface="Manrope"/>
                <a:ea typeface="Manrope"/>
                <a:cs typeface="Manrope"/>
                <a:sym typeface="Manrope"/>
              </a:rPr>
              <a:t>La conjugación es </a:t>
            </a:r>
            <a:r>
              <a:rPr lang="es-ES" sz="1500" b="1">
                <a:latin typeface="Manrope"/>
                <a:ea typeface="Manrope"/>
                <a:cs typeface="Manrope"/>
                <a:sym typeface="Manrope"/>
              </a:rPr>
              <a:t>igual </a:t>
            </a:r>
            <a:r>
              <a:rPr lang="es-ES" sz="1500">
                <a:latin typeface="Manrope"/>
                <a:ea typeface="Manrope"/>
                <a:cs typeface="Manrope"/>
                <a:sym typeface="Manrope"/>
              </a:rPr>
              <a:t>para </a:t>
            </a:r>
            <a:r>
              <a:rPr lang="es-ES" sz="1500" b="1">
                <a:latin typeface="Manrope"/>
                <a:ea typeface="Manrope"/>
                <a:cs typeface="Manrope"/>
                <a:sym typeface="Manrope"/>
              </a:rPr>
              <a:t>todos los sujetos</a:t>
            </a:r>
            <a:r>
              <a:rPr lang="es-ES" sz="1500">
                <a:latin typeface="Manrope"/>
                <a:ea typeface="Manrope"/>
                <a:cs typeface="Manrope"/>
                <a:sym typeface="Manrope"/>
              </a:rPr>
              <a:t>, por eso es muy importante reconocerlo en la oración.</a:t>
            </a:r>
            <a:endParaRPr sz="1500">
              <a:latin typeface="Manrope"/>
              <a:ea typeface="Manrope"/>
              <a:cs typeface="Manrope"/>
              <a:sym typeface="Manrope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"/>
              <a:buChar char="●"/>
            </a:pPr>
            <a:r>
              <a:rPr lang="es-ES" sz="1500">
                <a:latin typeface="Manrope"/>
                <a:ea typeface="Manrope"/>
                <a:cs typeface="Manrope"/>
                <a:sym typeface="Manrope"/>
              </a:rPr>
              <a:t>Existe la </a:t>
            </a:r>
            <a:r>
              <a:rPr lang="es-ES" sz="1500" b="1">
                <a:latin typeface="Manrope"/>
                <a:ea typeface="Manrope"/>
                <a:cs typeface="Manrope"/>
                <a:sym typeface="Manrope"/>
              </a:rPr>
              <a:t>diferencia </a:t>
            </a:r>
            <a:r>
              <a:rPr lang="es-ES" sz="1500">
                <a:latin typeface="Manrope"/>
                <a:ea typeface="Manrope"/>
                <a:cs typeface="Manrope"/>
                <a:sym typeface="Manrope"/>
              </a:rPr>
              <a:t>entre los verbos </a:t>
            </a:r>
            <a:r>
              <a:rPr lang="es-ES" sz="1500" b="1">
                <a:latin typeface="Manrope"/>
                <a:ea typeface="Manrope"/>
                <a:cs typeface="Manrope"/>
                <a:sym typeface="Manrope"/>
              </a:rPr>
              <a:t>regulares </a:t>
            </a:r>
            <a:r>
              <a:rPr lang="es-ES" sz="1500">
                <a:latin typeface="Manrope"/>
                <a:ea typeface="Manrope"/>
                <a:cs typeface="Manrope"/>
                <a:sym typeface="Manrope"/>
              </a:rPr>
              <a:t>e </a:t>
            </a:r>
            <a:r>
              <a:rPr lang="es-ES" sz="1500" b="1">
                <a:latin typeface="Manrope"/>
                <a:ea typeface="Manrope"/>
                <a:cs typeface="Manrope"/>
                <a:sym typeface="Manrope"/>
              </a:rPr>
              <a:t>irregulares</a:t>
            </a:r>
            <a:r>
              <a:rPr lang="es-ES" sz="1500">
                <a:latin typeface="Manrope"/>
                <a:ea typeface="Manrope"/>
                <a:cs typeface="Manrope"/>
                <a:sym typeface="Manrope"/>
              </a:rPr>
              <a:t>.</a:t>
            </a:r>
            <a:endParaRPr sz="1500">
              <a:latin typeface="Manrope"/>
              <a:ea typeface="Manrope"/>
              <a:cs typeface="Manrope"/>
              <a:sym typeface="Manrope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"/>
              <a:buChar char="●"/>
            </a:pPr>
            <a:r>
              <a:rPr lang="es-ES" sz="1500" b="1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rPr>
              <a:t>La forma -ed puede ser:</a:t>
            </a:r>
            <a:endParaRPr sz="1500" b="1">
              <a:solidFill>
                <a:schemeClr val="dk2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rPr>
              <a:t>VERBO EN PASADO: </a:t>
            </a:r>
            <a:endParaRPr sz="1500" b="1">
              <a:solidFill>
                <a:schemeClr val="dk2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i="1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rPr>
              <a:t>Two months ago, Microsoft </a:t>
            </a:r>
            <a:r>
              <a:rPr lang="es-ES" sz="1500" i="1">
                <a:highlight>
                  <a:srgbClr val="FFFFFF"/>
                </a:highlight>
                <a:latin typeface="Manrope"/>
                <a:ea typeface="Manrope"/>
                <a:cs typeface="Manrope"/>
                <a:sym typeface="Manrope"/>
              </a:rPr>
              <a:t>added a similar chatbot.</a:t>
            </a:r>
            <a:endParaRPr sz="1500" i="1">
              <a:solidFill>
                <a:schemeClr val="dk2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rPr>
              <a:t>PARTICIPIO PASADO (TIEMPOS PERFECTOS / VOZ PASIVA):</a:t>
            </a:r>
            <a:endParaRPr sz="1500" b="1">
              <a:solidFill>
                <a:schemeClr val="dk2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i="1">
                <a:highlight>
                  <a:srgbClr val="FFFFFF"/>
                </a:highlight>
                <a:latin typeface="Manrope"/>
                <a:ea typeface="Manrope"/>
                <a:cs typeface="Manrope"/>
                <a:sym typeface="Manrope"/>
              </a:rPr>
              <a:t>Artificial Intelligence has ignited a scramble.</a:t>
            </a:r>
            <a:endParaRPr sz="1500" i="1">
              <a:solidFill>
                <a:schemeClr val="dk2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i="1">
                <a:latin typeface="Manrope"/>
                <a:ea typeface="Manrope"/>
                <a:cs typeface="Manrope"/>
                <a:sym typeface="Manrope"/>
              </a:rPr>
              <a:t>Google’s chatbot, called Bard, was released in March.</a:t>
            </a:r>
            <a:endParaRPr sz="1500" i="1">
              <a:latin typeface="Manrope"/>
              <a:ea typeface="Manrope"/>
              <a:cs typeface="Manrope"/>
              <a:sym typeface="Manrope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rPr>
              <a:t>ADJETIVOS:</a:t>
            </a:r>
            <a:endParaRPr sz="1500" b="1">
              <a:solidFill>
                <a:schemeClr val="dk2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i="1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rPr>
              <a:t>… </a:t>
            </a:r>
            <a:r>
              <a:rPr lang="es-ES" sz="1500" i="1">
                <a:latin typeface="Manrope"/>
                <a:ea typeface="Manrope"/>
                <a:cs typeface="Manrope"/>
                <a:sym typeface="Manrope"/>
              </a:rPr>
              <a:t> to a </a:t>
            </a:r>
            <a:r>
              <a:rPr lang="es-ES" sz="1500" b="1" i="1">
                <a:latin typeface="Manrope"/>
                <a:ea typeface="Manrope"/>
                <a:cs typeface="Manrope"/>
                <a:sym typeface="Manrope"/>
              </a:rPr>
              <a:t>limited </a:t>
            </a:r>
            <a:r>
              <a:rPr lang="es-ES" sz="1500" i="1">
                <a:latin typeface="Manrope"/>
                <a:ea typeface="Manrope"/>
                <a:cs typeface="Manrope"/>
                <a:sym typeface="Manrope"/>
              </a:rPr>
              <a:t>number of users.</a:t>
            </a:r>
            <a:endParaRPr sz="1800"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51f285a4b9_0_116"/>
          <p:cNvSpPr txBox="1">
            <a:spLocks noGrp="1"/>
          </p:cNvSpPr>
          <p:nvPr>
            <p:ph type="subTitle" idx="6"/>
          </p:nvPr>
        </p:nvSpPr>
        <p:spPr>
          <a:xfrm>
            <a:off x="1308146" y="1789800"/>
            <a:ext cx="6432600" cy="16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nrope"/>
              <a:buChar char="●"/>
            </a:pPr>
            <a:r>
              <a:rPr lang="es-ES" sz="1500">
                <a:solidFill>
                  <a:srgbClr val="000000"/>
                </a:solidFill>
              </a:rPr>
              <a:t>l </a:t>
            </a:r>
            <a:r>
              <a:rPr lang="es-ES" sz="1500" b="1" i="1">
                <a:solidFill>
                  <a:srgbClr val="000000"/>
                </a:solidFill>
              </a:rPr>
              <a:t>FUTURO SIMPLE</a:t>
            </a:r>
            <a:r>
              <a:rPr lang="es-ES" sz="1500">
                <a:solidFill>
                  <a:srgbClr val="000000"/>
                </a:solidFill>
              </a:rPr>
              <a:t> es igual para todos los pronombres:</a:t>
            </a:r>
            <a:endParaRPr sz="15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i="1">
                <a:solidFill>
                  <a:srgbClr val="000000"/>
                </a:solidFill>
              </a:rPr>
              <a:t>It </a:t>
            </a:r>
            <a:r>
              <a:rPr lang="es-ES" sz="1500" b="1" i="1">
                <a:solidFill>
                  <a:srgbClr val="000000"/>
                </a:solidFill>
              </a:rPr>
              <a:t>will be</a:t>
            </a:r>
            <a:r>
              <a:rPr lang="es-ES" sz="1500" i="1">
                <a:solidFill>
                  <a:srgbClr val="000000"/>
                </a:solidFill>
              </a:rPr>
              <a:t> a great experience.</a:t>
            </a:r>
            <a:endParaRPr/>
          </a:p>
        </p:txBody>
      </p:sp>
      <p:sp>
        <p:nvSpPr>
          <p:cNvPr id="228" name="Google Shape;228;g251f285a4b9_0_116"/>
          <p:cNvSpPr txBox="1"/>
          <p:nvPr/>
        </p:nvSpPr>
        <p:spPr>
          <a:xfrm>
            <a:off x="434100" y="333800"/>
            <a:ext cx="81807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TIEMPOS SIMPLES: FUTURO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>
            <a:spLocks noGrp="1"/>
          </p:cNvSpPr>
          <p:nvPr>
            <p:ph type="title"/>
          </p:nvPr>
        </p:nvSpPr>
        <p:spPr>
          <a:xfrm>
            <a:off x="1782450" y="3350281"/>
            <a:ext cx="5579100" cy="122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ES" sz="4000"/>
              <a:t>Let’s Practice</a:t>
            </a:r>
            <a:endParaRPr sz="4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5206f90493_1_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 </a:t>
            </a:r>
            <a:endParaRPr/>
          </a:p>
        </p:txBody>
      </p:sp>
      <p:sp>
        <p:nvSpPr>
          <p:cNvPr id="239" name="Google Shape;239;g25206f90493_1_0"/>
          <p:cNvSpPr txBox="1">
            <a:spLocks noGrp="1"/>
          </p:cNvSpPr>
          <p:nvPr>
            <p:ph type="subTitle" idx="1"/>
          </p:nvPr>
        </p:nvSpPr>
        <p:spPr>
          <a:xfrm>
            <a:off x="184700" y="445025"/>
            <a:ext cx="8784900" cy="45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Though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a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wide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range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of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A.I.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technologies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have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improved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over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past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decade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,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even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most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impressive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systems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have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ended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up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complementing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human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workers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rather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than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replacing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them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.</a:t>
            </a: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These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are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problems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that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would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be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tough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for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a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lot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of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humans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to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solve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,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myself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included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, and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it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would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type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out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response in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two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seconds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.</a:t>
            </a: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Could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it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write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a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program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that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replaces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all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spaces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in a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sentence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with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dashes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?</a:t>
            </a: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This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would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be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one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of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perfect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methods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for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project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failure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.</a:t>
            </a: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A software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life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cycle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model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describes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entry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and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exit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criteria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for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each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phase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. A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phase</a:t>
            </a: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can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begin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only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if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its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stage-entry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criteria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have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been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fulfilled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.</a:t>
            </a:r>
            <a:endParaRPr b="1"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development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team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must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determine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a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suitable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life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cycle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model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for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a particular</a:t>
            </a: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plan.</a:t>
            </a: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When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a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team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is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developing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a software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product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,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there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b="1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must</a:t>
            </a:r>
            <a:r>
              <a:rPr lang="es-ES" b="1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be 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a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clear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understanding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among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team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representative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about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when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and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what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dirty="0" err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to</a:t>
            </a:r>
            <a:r>
              <a:rPr lang="es-ES" dirty="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 do</a:t>
            </a:r>
            <a:endParaRPr dirty="0">
              <a:solidFill>
                <a:srgbClr val="3333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 dirty="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 dirty="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62176" y="3169075"/>
            <a:ext cx="3094551" cy="28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77909" y="-458307"/>
            <a:ext cx="3390976" cy="33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15"/>
          <p:cNvSpPr txBox="1">
            <a:spLocks noGrp="1"/>
          </p:cNvSpPr>
          <p:nvPr>
            <p:ph type="ctrTitle"/>
          </p:nvPr>
        </p:nvSpPr>
        <p:spPr>
          <a:xfrm>
            <a:off x="560325" y="1451400"/>
            <a:ext cx="4872000" cy="25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s-ES" sz="2700">
                <a:solidFill>
                  <a:srgbClr val="7030A0"/>
                </a:solidFill>
              </a:rPr>
              <a:t>¡¡¡GRACIAS!!! ☺</a:t>
            </a:r>
            <a:br>
              <a:rPr lang="es-ES" sz="2700">
                <a:solidFill>
                  <a:srgbClr val="7030A0"/>
                </a:solidFill>
              </a:rPr>
            </a:br>
            <a:r>
              <a:rPr lang="es-ES" sz="2700">
                <a:solidFill>
                  <a:srgbClr val="7030A0"/>
                </a:solidFill>
              </a:rPr>
              <a:t>NOS VEMOS EN</a:t>
            </a:r>
            <a:br>
              <a:rPr lang="es-ES" sz="2700">
                <a:solidFill>
                  <a:srgbClr val="7030A0"/>
                </a:solidFill>
              </a:rPr>
            </a:br>
            <a:r>
              <a:rPr lang="es-ES" sz="2700">
                <a:solidFill>
                  <a:srgbClr val="7030A0"/>
                </a:solidFill>
              </a:rPr>
              <a:t>LA PRÓXIMA </a:t>
            </a:r>
            <a:br>
              <a:rPr lang="es-ES" sz="2700">
                <a:solidFill>
                  <a:srgbClr val="7030A0"/>
                </a:solidFill>
              </a:rPr>
            </a:br>
            <a:r>
              <a:rPr lang="es-ES" sz="2700">
                <a:solidFill>
                  <a:srgbClr val="7030A0"/>
                </a:solidFill>
              </a:rPr>
              <a:t>CLASE</a:t>
            </a:r>
            <a:endParaRPr sz="2700">
              <a:solidFill>
                <a:srgbClr val="7030A0"/>
              </a:solidFill>
            </a:endParaRPr>
          </a:p>
        </p:txBody>
      </p:sp>
      <p:pic>
        <p:nvPicPr>
          <p:cNvPr id="247" name="Google Shape;247;p1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l="6124" r="59679"/>
          <a:stretch/>
        </p:blipFill>
        <p:spPr>
          <a:xfrm flipH="1">
            <a:off x="5631775" y="0"/>
            <a:ext cx="2799000" cy="4604100"/>
          </a:xfrm>
          <a:prstGeom prst="round1Rect">
            <a:avLst>
              <a:gd name="adj" fmla="val 50000"/>
            </a:avLst>
          </a:prstGeom>
          <a:noFill/>
          <a:ln>
            <a:noFill/>
          </a:ln>
        </p:spPr>
      </p:pic>
      <p:pic>
        <p:nvPicPr>
          <p:cNvPr id="248" name="Google Shape;248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3975" y="3987666"/>
            <a:ext cx="2016743" cy="4655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 flipH="1">
            <a:off x="6760317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"/>
          <p:cNvSpPr txBox="1">
            <a:spLocks noGrp="1"/>
          </p:cNvSpPr>
          <p:nvPr>
            <p:ph type="title"/>
          </p:nvPr>
        </p:nvSpPr>
        <p:spPr>
          <a:xfrm>
            <a:off x="965474" y="197817"/>
            <a:ext cx="7406972" cy="668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800" dirty="0"/>
              <a:t>CATEGORÍAS DE PALABRAS </a:t>
            </a:r>
            <a:endParaRPr sz="3100" dirty="0"/>
          </a:p>
        </p:txBody>
      </p:sp>
      <p:sp>
        <p:nvSpPr>
          <p:cNvPr id="70" name="Google Shape;70;p2"/>
          <p:cNvSpPr txBox="1">
            <a:spLocks noGrp="1"/>
          </p:cNvSpPr>
          <p:nvPr>
            <p:ph type="subTitle" idx="1"/>
          </p:nvPr>
        </p:nvSpPr>
        <p:spPr>
          <a:xfrm>
            <a:off x="891049" y="1364424"/>
            <a:ext cx="7723800" cy="35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s-ES"/>
              <a:t>                                                                                    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pic>
        <p:nvPicPr>
          <p:cNvPr id="71" name="Google Shape;71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07592" y="4517151"/>
            <a:ext cx="375842" cy="370462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2"/>
          <p:cNvSpPr/>
          <p:nvPr/>
        </p:nvSpPr>
        <p:spPr>
          <a:xfrm>
            <a:off x="1906487" y="953648"/>
            <a:ext cx="2027999" cy="880372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rgbClr val="4CAD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PALABRAS ESTRUCTURALES</a:t>
            </a:r>
            <a:endParaRPr sz="1400" b="0" i="0" u="none" strike="noStrike" cap="none" dirty="0">
              <a:solidFill>
                <a:schemeClr val="lt1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5610555" y="984129"/>
            <a:ext cx="2027999" cy="880372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PALABRAS CONCEPTUALES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74" name="Google Shape;74;p2"/>
          <p:cNvSpPr/>
          <p:nvPr/>
        </p:nvSpPr>
        <p:spPr>
          <a:xfrm>
            <a:off x="5380333" y="1996330"/>
            <a:ext cx="2488160" cy="726087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DAN EL SIGNIFICADO, TIENEN UNO O VARIOS CONCEPTOS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75" name="Google Shape;75;p2"/>
          <p:cNvSpPr/>
          <p:nvPr/>
        </p:nvSpPr>
        <p:spPr>
          <a:xfrm>
            <a:off x="5388656" y="2950678"/>
            <a:ext cx="2479836" cy="420309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SON INFINITAS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76" name="Google Shape;76;p2"/>
          <p:cNvSpPr/>
          <p:nvPr/>
        </p:nvSpPr>
        <p:spPr>
          <a:xfrm>
            <a:off x="5392883" y="3523107"/>
            <a:ext cx="2475610" cy="938604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VERBOS, </a:t>
            </a:r>
            <a:endParaRPr sz="1400" b="0" i="0" u="none" strike="noStrike" cap="none" dirty="0">
              <a:solidFill>
                <a:srgbClr val="000000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SUSTANTIVOS, </a:t>
            </a:r>
            <a:endParaRPr sz="1400" b="0" i="0" u="none" strike="noStrike" cap="none" dirty="0">
              <a:solidFill>
                <a:srgbClr val="000000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ADJETIVOS, </a:t>
            </a:r>
            <a:endParaRPr sz="1400" b="0" i="0" u="none" strike="noStrike" cap="none" dirty="0">
              <a:solidFill>
                <a:srgbClr val="000000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ADVERBIOS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77" name="Google Shape;77;p2"/>
          <p:cNvSpPr/>
          <p:nvPr/>
        </p:nvSpPr>
        <p:spPr>
          <a:xfrm>
            <a:off x="1356922" y="1943941"/>
            <a:ext cx="3127128" cy="948597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rgbClr val="4CAD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UNEN DE FORMA COHERENTE </a:t>
            </a:r>
            <a:r>
              <a:rPr lang="es-ES" dirty="0">
                <a:solidFill>
                  <a:schemeClr val="lt1"/>
                </a:solidFill>
                <a:latin typeface="Manrope" panose="020B0604020202020204" charset="0"/>
              </a:rPr>
              <a:t>LOS</a:t>
            </a: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 ELEMENTOS CONCEPTUAL Y </a:t>
            </a:r>
            <a:r>
              <a:rPr lang="es-ES" dirty="0">
                <a:solidFill>
                  <a:schemeClr val="lt1"/>
                </a:solidFill>
                <a:latin typeface="Manrope" panose="020B0604020202020204" charset="0"/>
              </a:rPr>
              <a:t>SIRVEN</a:t>
            </a: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 DE ENLACE DENTRO DE LA CONSTRUCCIÓN SEMÁNTICA</a:t>
            </a:r>
            <a:endParaRPr sz="1400" b="0" i="0" u="none" strike="noStrike" cap="none" dirty="0">
              <a:solidFill>
                <a:schemeClr val="lt1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78" name="Google Shape;78;p2"/>
          <p:cNvSpPr/>
          <p:nvPr/>
        </p:nvSpPr>
        <p:spPr>
          <a:xfrm>
            <a:off x="1716320" y="3084429"/>
            <a:ext cx="2408335" cy="3816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rgbClr val="4CAD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SON FINITAS</a:t>
            </a:r>
            <a:endParaRPr sz="1400" b="0" i="0" u="none" strike="noStrike" cap="none" dirty="0">
              <a:solidFill>
                <a:schemeClr val="lt1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79" name="Google Shape;79;p2"/>
          <p:cNvSpPr/>
          <p:nvPr/>
        </p:nvSpPr>
        <p:spPr>
          <a:xfrm>
            <a:off x="1695894" y="3617030"/>
            <a:ext cx="2449200" cy="1176900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rgbClr val="4CAD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DETERMINANTES,</a:t>
            </a:r>
            <a:endParaRPr sz="1400" b="0" i="0" u="none" strike="noStrike" cap="none" dirty="0">
              <a:solidFill>
                <a:srgbClr val="000000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PALABRAS ENLACES, PREPOSICIONES,</a:t>
            </a:r>
            <a:endParaRPr sz="1400" b="0" i="0" u="none" strike="noStrike" cap="none" dirty="0">
              <a:solidFill>
                <a:schemeClr val="lt1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PRONOMBRES, </a:t>
            </a:r>
            <a:endParaRPr sz="1400" b="0" i="0" u="none" strike="noStrike" cap="none" dirty="0">
              <a:solidFill>
                <a:srgbClr val="000000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VERBOS AUXILIARES</a:t>
            </a:r>
            <a:endParaRPr sz="1400" b="1" i="0" u="none" strike="noStrike" cap="none" dirty="0">
              <a:solidFill>
                <a:schemeClr val="lt1"/>
              </a:solidFill>
              <a:latin typeface="Manrope" panose="020B0604020202020204" charset="0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 flipH="1">
            <a:off x="6760317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3"/>
          <p:cNvSpPr txBox="1">
            <a:spLocks noGrp="1"/>
          </p:cNvSpPr>
          <p:nvPr>
            <p:ph type="subTitle" idx="1"/>
          </p:nvPr>
        </p:nvSpPr>
        <p:spPr>
          <a:xfrm>
            <a:off x="806986" y="1422599"/>
            <a:ext cx="7723949" cy="3592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s-ES" dirty="0"/>
              <a:t>                                                                                     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pic>
        <p:nvPicPr>
          <p:cNvPr id="86" name="Google Shape;86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6635" y="126392"/>
            <a:ext cx="375842" cy="37046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3"/>
          <p:cNvSpPr/>
          <p:nvPr/>
        </p:nvSpPr>
        <p:spPr>
          <a:xfrm>
            <a:off x="492476" y="451318"/>
            <a:ext cx="2112621" cy="522223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rgbClr val="4CAD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DETERMINANTES</a:t>
            </a:r>
            <a:endParaRPr sz="1400" b="0" i="0" u="none" strike="noStrike" cap="none" dirty="0">
              <a:solidFill>
                <a:schemeClr val="lt1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88" name="Google Shape;88;p3"/>
          <p:cNvSpPr/>
          <p:nvPr/>
        </p:nvSpPr>
        <p:spPr>
          <a:xfrm>
            <a:off x="2897912" y="1478284"/>
            <a:ext cx="5753611" cy="726087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CONJUNCIONES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4865076" y="1548810"/>
            <a:ext cx="3665859" cy="268989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dk2"/>
                </a:solidFill>
                <a:latin typeface="Manrope" panose="020B0604020202020204" charset="0"/>
                <a:sym typeface="Arial"/>
              </a:rPr>
              <a:t>PRINCIPALES:  And / </a:t>
            </a:r>
            <a:r>
              <a:rPr lang="es-ES" sz="1400" b="0" i="0" u="none" strike="noStrike" cap="none" dirty="0" err="1">
                <a:solidFill>
                  <a:schemeClr val="dk2"/>
                </a:solidFill>
                <a:latin typeface="Manrope" panose="020B0604020202020204" charset="0"/>
                <a:sym typeface="Arial"/>
              </a:rPr>
              <a:t>Or</a:t>
            </a:r>
            <a:r>
              <a:rPr lang="es-ES" sz="1400" b="0" i="0" u="none" strike="noStrike" cap="none" dirty="0">
                <a:solidFill>
                  <a:schemeClr val="dk2"/>
                </a:solidFill>
                <a:latin typeface="Manrope" panose="020B0604020202020204" charset="0"/>
                <a:sym typeface="Arial"/>
              </a:rPr>
              <a:t> / </a:t>
            </a:r>
            <a:r>
              <a:rPr lang="es-ES" sz="1400" b="0" i="0" u="none" strike="noStrike" cap="none" dirty="0" err="1">
                <a:solidFill>
                  <a:schemeClr val="dk2"/>
                </a:solidFill>
                <a:latin typeface="Manrope" panose="020B0604020202020204" charset="0"/>
                <a:sym typeface="Arial"/>
              </a:rPr>
              <a:t>But</a:t>
            </a:r>
            <a:endParaRPr sz="1400" b="0" i="0" u="none" strike="noStrike" cap="none" dirty="0">
              <a:solidFill>
                <a:schemeClr val="dk2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90" name="Google Shape;90;p3"/>
          <p:cNvSpPr/>
          <p:nvPr/>
        </p:nvSpPr>
        <p:spPr>
          <a:xfrm>
            <a:off x="2912406" y="2275389"/>
            <a:ext cx="5753612" cy="773926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DE TIEMPO : in,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on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at, after,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since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from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ago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until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DE LUGAR: in,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on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at</a:t>
            </a:r>
            <a:endParaRPr sz="1400" b="0" i="0" u="none" strike="noStrike" cap="none" dirty="0">
              <a:solidFill>
                <a:srgbClr val="000000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OTRAS: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with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without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to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for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….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91" name="Google Shape;91;p3"/>
          <p:cNvSpPr/>
          <p:nvPr/>
        </p:nvSpPr>
        <p:spPr>
          <a:xfrm>
            <a:off x="492477" y="1520285"/>
            <a:ext cx="2112621" cy="495750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rgbClr val="4CAD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PALABRAS ENLACES</a:t>
            </a:r>
            <a:endParaRPr sz="1400" b="0" i="0" u="none" strike="noStrike" cap="none" dirty="0">
              <a:solidFill>
                <a:schemeClr val="lt1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92" name="Google Shape;92;p3"/>
          <p:cNvSpPr/>
          <p:nvPr/>
        </p:nvSpPr>
        <p:spPr>
          <a:xfrm>
            <a:off x="492476" y="2398212"/>
            <a:ext cx="2112621" cy="477970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rgbClr val="4CAD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PREPOSICIONES</a:t>
            </a:r>
            <a:endParaRPr sz="1400" b="0" i="0" u="none" strike="noStrike" cap="none" dirty="0">
              <a:solidFill>
                <a:schemeClr val="lt1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93" name="Google Shape;93;p3"/>
          <p:cNvSpPr/>
          <p:nvPr/>
        </p:nvSpPr>
        <p:spPr>
          <a:xfrm>
            <a:off x="492476" y="3322327"/>
            <a:ext cx="2112621" cy="486704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rgbClr val="4CAD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PRONOMBRES</a:t>
            </a:r>
            <a:endParaRPr sz="1400" b="0" i="0" u="none" strike="noStrike" cap="none" dirty="0">
              <a:solidFill>
                <a:schemeClr val="lt1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94" name="Google Shape;94;p3"/>
          <p:cNvSpPr/>
          <p:nvPr/>
        </p:nvSpPr>
        <p:spPr>
          <a:xfrm>
            <a:off x="2919607" y="162558"/>
            <a:ext cx="5746412" cy="1260041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s-ES" sz="12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ARTICULO 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(Definido e Indefinido)</a:t>
            </a:r>
            <a:endParaRPr sz="1400" b="0" i="0" u="none" strike="noStrike" cap="none" dirty="0">
              <a:solidFill>
                <a:srgbClr val="000000"/>
              </a:solidFill>
              <a:latin typeface="Manrope" panose="020B0604020202020204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s-ES" sz="12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ADJETIVOS POSESIVOS –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my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you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her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…</a:t>
            </a:r>
            <a:endParaRPr sz="1400" b="0" i="0" u="none" strike="noStrike" cap="none" dirty="0">
              <a:solidFill>
                <a:srgbClr val="000000"/>
              </a:solidFill>
              <a:latin typeface="Manrope" panose="020B0604020202020204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s-ES" sz="12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ADJETIVOS DEMOSTRATIVO –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this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, 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that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these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those</a:t>
            </a:r>
            <a:endParaRPr sz="1200" b="0" i="1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s-ES" sz="12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ADJETIVO DISTRIBUTIVO –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Both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either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neither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…</a:t>
            </a:r>
            <a:endParaRPr sz="1400" b="0" i="0" u="none" strike="noStrike" cap="none" dirty="0">
              <a:solidFill>
                <a:srgbClr val="000000"/>
              </a:solidFill>
              <a:latin typeface="Manrope" panose="020B0604020202020204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s-ES" sz="12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ADJETIVO DE CANTIDAD - 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Def: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one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third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/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Indef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: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all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lots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of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…</a:t>
            </a:r>
            <a:endParaRPr sz="12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⮚"/>
            </a:pPr>
            <a:r>
              <a:rPr lang="es-ES" sz="12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PALABRA INTERROGATIVA –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what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which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how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much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how</a:t>
            </a:r>
            <a:r>
              <a:rPr lang="es-ES" sz="1200" b="0" i="1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</a:t>
            </a:r>
            <a:r>
              <a:rPr lang="es-ES" sz="1200" b="0" i="1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many</a:t>
            </a:r>
            <a:endParaRPr sz="1200" b="0" i="1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4865077" y="1862801"/>
            <a:ext cx="3665858" cy="282489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CORRELATIVAS: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Either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...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or</a:t>
            </a:r>
            <a:r>
              <a:rPr lang="es-ES" dirty="0">
                <a:solidFill>
                  <a:srgbClr val="3C3533"/>
                </a:solidFill>
                <a:latin typeface="Manrope" panose="020B0604020202020204" charset="0"/>
              </a:rPr>
              <a:t>…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96" name="Google Shape;96;p3"/>
          <p:cNvSpPr/>
          <p:nvPr/>
        </p:nvSpPr>
        <p:spPr>
          <a:xfrm>
            <a:off x="2912406" y="3161631"/>
            <a:ext cx="5753612" cy="983304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SUBJETIVOS: I,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you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he,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she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it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you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we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they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OBJETIVOS: me,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you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him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her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it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you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us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,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them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DETERMINATIVOS: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This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–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That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-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These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–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Those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One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-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Each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Other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Some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-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Both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3C35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"/>
          <p:cNvSpPr/>
          <p:nvPr/>
        </p:nvSpPr>
        <p:spPr>
          <a:xfrm>
            <a:off x="456406" y="4304892"/>
            <a:ext cx="2112621" cy="486704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rgbClr val="4CAD1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lt1"/>
                </a:solidFill>
                <a:latin typeface="Manrope" panose="020B0604020202020204" charset="0"/>
                <a:sym typeface="Arial"/>
              </a:rPr>
              <a:t>VERBOS AUXILIARES</a:t>
            </a:r>
            <a:endParaRPr sz="1400" b="0" i="0" u="none" strike="noStrike" cap="none" dirty="0">
              <a:solidFill>
                <a:schemeClr val="lt1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98" name="Google Shape;98;p3"/>
          <p:cNvSpPr/>
          <p:nvPr/>
        </p:nvSpPr>
        <p:spPr>
          <a:xfrm>
            <a:off x="2912406" y="4368007"/>
            <a:ext cx="1952670" cy="344314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TO BE – HAVE - DO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</p:txBody>
      </p:sp>
      <p:sp>
        <p:nvSpPr>
          <p:cNvPr id="99" name="Google Shape;99;p3"/>
          <p:cNvSpPr/>
          <p:nvPr/>
        </p:nvSpPr>
        <p:spPr>
          <a:xfrm>
            <a:off x="5049469" y="4282579"/>
            <a:ext cx="3076223" cy="647493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Can/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Could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May/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Might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Will/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Would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Must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-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Have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To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-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Ought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to</a:t>
            </a:r>
            <a:r>
              <a:rPr lang="es-ES" sz="1400" b="0" i="0" u="none" strike="noStrike" cap="none" dirty="0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 - </a:t>
            </a:r>
            <a:r>
              <a:rPr lang="es-ES" sz="1400" b="0" i="0" u="none" strike="noStrike" cap="none" dirty="0" err="1">
                <a:solidFill>
                  <a:srgbClr val="3C3533"/>
                </a:solidFill>
                <a:latin typeface="Manrope" panose="020B0604020202020204" charset="0"/>
                <a:sym typeface="Arial"/>
              </a:rPr>
              <a:t>Should</a:t>
            </a:r>
            <a:endParaRPr sz="1400" b="0" i="0" u="none" strike="noStrike" cap="none" dirty="0">
              <a:solidFill>
                <a:srgbClr val="3C3533"/>
              </a:solidFill>
              <a:latin typeface="Manrope" panose="020B0604020202020204" charset="0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>
            <a:spLocks noGrp="1"/>
          </p:cNvSpPr>
          <p:nvPr>
            <p:ph type="title"/>
          </p:nvPr>
        </p:nvSpPr>
        <p:spPr>
          <a:xfrm>
            <a:off x="734250" y="790175"/>
            <a:ext cx="7675500" cy="4247400"/>
          </a:xfrm>
          <a:prstGeom prst="rect">
            <a:avLst/>
          </a:prstGeom>
          <a:solidFill>
            <a:srgbClr val="D2F7BD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MX" sz="2600" dirty="0">
                <a:latin typeface="Manrope" panose="020B0604020202020204" charset="0"/>
                <a:ea typeface="Arial"/>
                <a:cs typeface="Arial"/>
                <a:sym typeface="Arial"/>
              </a:rPr>
              <a:t>VERBOS AUXILIARES</a:t>
            </a:r>
            <a:br>
              <a:rPr lang="es-MX" sz="1800" dirty="0">
                <a:latin typeface="Manrope" panose="020B0604020202020204" charset="0"/>
                <a:ea typeface="Arial"/>
                <a:cs typeface="Arial"/>
                <a:sym typeface="Arial"/>
              </a:rPr>
            </a:br>
            <a:r>
              <a:rPr lang="es-MX" sz="1800" dirty="0">
                <a:latin typeface="Manrope" panose="020B0604020202020204" charset="0"/>
                <a:ea typeface="Arial"/>
                <a:cs typeface="Arial"/>
                <a:sym typeface="Arial"/>
              </a:rPr>
              <a:t> </a:t>
            </a:r>
            <a: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  <a:t>Los verbos auxiliares cumplen la función de </a:t>
            </a:r>
            <a:r>
              <a:rPr lang="es-MX" sz="1400" u="sng" dirty="0">
                <a:latin typeface="Manrope" panose="020B0604020202020204" charset="0"/>
                <a:ea typeface="Arial"/>
                <a:cs typeface="Arial"/>
                <a:sym typeface="Arial"/>
              </a:rPr>
              <a:t>ayudar al verbo principal </a:t>
            </a:r>
            <a: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  <a:t>de una oración a </a:t>
            </a:r>
            <a:r>
              <a:rPr lang="es-MX" sz="1400" u="sng" dirty="0">
                <a:latin typeface="Manrope" panose="020B0604020202020204" charset="0"/>
                <a:ea typeface="Arial"/>
                <a:cs typeface="Arial"/>
                <a:sym typeface="Arial"/>
              </a:rPr>
              <a:t>transmitir un mensaje</a:t>
            </a:r>
            <a: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  <a:t> más completo o </a:t>
            </a:r>
            <a:r>
              <a:rPr lang="es-MX" sz="1400" u="sng" dirty="0">
                <a:latin typeface="Manrope" panose="020B0604020202020204" charset="0"/>
                <a:ea typeface="Arial"/>
                <a:cs typeface="Arial"/>
                <a:sym typeface="Arial"/>
              </a:rPr>
              <a:t>en otro tiempo verbal</a:t>
            </a:r>
            <a: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  <a:t>.</a:t>
            </a:r>
            <a:b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</a:br>
            <a:b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</a:br>
            <a: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  <a:t>¿Qué significa esto? Que al incluir un verbo auxiliar en una frase, se puede cambiar su sentido para referirse a tiempos verbales perfectos o continuos, preguntas u oraciones negativas. </a:t>
            </a:r>
            <a:b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</a:br>
            <a:b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</a:br>
            <a: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  <a:t>Los verbos auxiliares más comunes en inglés son 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be, do y have</a:t>
            </a:r>
            <a: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  <a:t>, pero existen muchos otros como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 can, </a:t>
            </a:r>
            <a:r>
              <a:rPr lang="es-MX" sz="1400" i="1" dirty="0" err="1">
                <a:latin typeface="Manrope" panose="020B0604020202020204" charset="0"/>
                <a:ea typeface="Arial"/>
                <a:cs typeface="Arial"/>
                <a:sym typeface="Arial"/>
              </a:rPr>
              <a:t>could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, </a:t>
            </a:r>
            <a:r>
              <a:rPr lang="es-MX" sz="1400" i="1" dirty="0" err="1">
                <a:latin typeface="Manrope" panose="020B0604020202020204" charset="0"/>
                <a:ea typeface="Arial"/>
                <a:cs typeface="Arial"/>
                <a:sym typeface="Arial"/>
              </a:rPr>
              <a:t>may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, </a:t>
            </a:r>
            <a:r>
              <a:rPr lang="es-MX" sz="1400" i="1" dirty="0" err="1">
                <a:latin typeface="Manrope" panose="020B0604020202020204" charset="0"/>
                <a:ea typeface="Arial"/>
                <a:cs typeface="Arial"/>
                <a:sym typeface="Arial"/>
              </a:rPr>
              <a:t>might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, </a:t>
            </a:r>
            <a:r>
              <a:rPr lang="es-MX" sz="1400" i="1" dirty="0" err="1">
                <a:latin typeface="Manrope" panose="020B0604020202020204" charset="0"/>
                <a:ea typeface="Arial"/>
                <a:cs typeface="Arial"/>
                <a:sym typeface="Arial"/>
              </a:rPr>
              <a:t>will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, </a:t>
            </a:r>
            <a:r>
              <a:rPr lang="es-MX" sz="1400" i="1" dirty="0" err="1">
                <a:latin typeface="Manrope" panose="020B0604020202020204" charset="0"/>
                <a:ea typeface="Arial"/>
                <a:cs typeface="Arial"/>
                <a:sym typeface="Arial"/>
              </a:rPr>
              <a:t>would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, </a:t>
            </a:r>
            <a:r>
              <a:rPr lang="es-MX" sz="1400" i="1" dirty="0" err="1">
                <a:latin typeface="Manrope" panose="020B0604020202020204" charset="0"/>
                <a:ea typeface="Arial"/>
                <a:cs typeface="Arial"/>
                <a:sym typeface="Arial"/>
              </a:rPr>
              <a:t>might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, have </a:t>
            </a:r>
            <a:r>
              <a:rPr lang="es-MX" sz="1400" i="1" dirty="0" err="1">
                <a:latin typeface="Manrope" panose="020B0604020202020204" charset="0"/>
                <a:ea typeface="Arial"/>
                <a:cs typeface="Arial"/>
                <a:sym typeface="Arial"/>
              </a:rPr>
              <a:t>to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, </a:t>
            </a:r>
            <a:r>
              <a:rPr lang="es-MX" sz="1400" i="1" dirty="0" err="1">
                <a:latin typeface="Manrope" panose="020B0604020202020204" charset="0"/>
                <a:ea typeface="Arial"/>
                <a:cs typeface="Arial"/>
                <a:sym typeface="Arial"/>
              </a:rPr>
              <a:t>ought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 </a:t>
            </a:r>
            <a:r>
              <a:rPr lang="es-MX" sz="1400" i="1" dirty="0" err="1">
                <a:latin typeface="Manrope" panose="020B0604020202020204" charset="0"/>
                <a:ea typeface="Arial"/>
                <a:cs typeface="Arial"/>
                <a:sym typeface="Arial"/>
              </a:rPr>
              <a:t>to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, </a:t>
            </a:r>
            <a:r>
              <a:rPr lang="es-MX" sz="1400" i="1" dirty="0" err="1">
                <a:latin typeface="Manrope" panose="020B0604020202020204" charset="0"/>
                <a:ea typeface="Arial"/>
                <a:cs typeface="Arial"/>
                <a:sym typeface="Arial"/>
              </a:rPr>
              <a:t>should</a:t>
            </a:r>
            <a:r>
              <a:rPr lang="es-MX" sz="1400" i="1" dirty="0">
                <a:latin typeface="Manrope" panose="020B0604020202020204" charset="0"/>
                <a:ea typeface="Arial"/>
                <a:cs typeface="Arial"/>
                <a:sym typeface="Arial"/>
              </a:rPr>
              <a:t>, que se denominan verbos modales</a:t>
            </a:r>
            <a: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  <a:t>.</a:t>
            </a:r>
            <a:br>
              <a:rPr lang="es-MX" sz="1400" dirty="0">
                <a:latin typeface="Manrope" panose="020B0604020202020204" charset="0"/>
                <a:ea typeface="Arial"/>
                <a:cs typeface="Arial"/>
                <a:sym typeface="Arial"/>
              </a:rPr>
            </a:br>
            <a:endParaRPr lang="es-MX" sz="1400" dirty="0">
              <a:solidFill>
                <a:schemeClr val="dk2"/>
              </a:solidFill>
              <a:latin typeface="Manrope" panose="020B0604020202020204" charset="0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4"/>
          <p:cNvSpPr txBox="1">
            <a:spLocks noGrp="1"/>
          </p:cNvSpPr>
          <p:nvPr>
            <p:ph type="subTitle" idx="1"/>
          </p:nvPr>
        </p:nvSpPr>
        <p:spPr>
          <a:xfrm>
            <a:off x="711012" y="3198273"/>
            <a:ext cx="23517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pic>
        <p:nvPicPr>
          <p:cNvPr id="106" name="Google Shape;106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-132392" y="-512840"/>
            <a:ext cx="1722808" cy="1775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6086" y="1035488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 txBox="1">
            <a:spLocks noGrp="1"/>
          </p:cNvSpPr>
          <p:nvPr>
            <p:ph type="subTitle" idx="1"/>
          </p:nvPr>
        </p:nvSpPr>
        <p:spPr>
          <a:xfrm>
            <a:off x="711012" y="3141683"/>
            <a:ext cx="23517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subTitle" idx="7"/>
          </p:nvPr>
        </p:nvSpPr>
        <p:spPr>
          <a:xfrm>
            <a:off x="2248176" y="191100"/>
            <a:ext cx="4658100" cy="5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200"/>
              <a:t>VERBO “TO BE”</a:t>
            </a:r>
            <a:endParaRPr sz="4200"/>
          </a:p>
        </p:txBody>
      </p:sp>
      <p:pic>
        <p:nvPicPr>
          <p:cNvPr id="114" name="Google Shape;114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-279514" y="-394257"/>
            <a:ext cx="1722808" cy="1775606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5"/>
          <p:cNvSpPr/>
          <p:nvPr/>
        </p:nvSpPr>
        <p:spPr>
          <a:xfrm>
            <a:off x="275749" y="1289350"/>
            <a:ext cx="2126700" cy="1135500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s-ES" sz="1600" b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VERBO PRINCIPAL: SER o ESTAR</a:t>
            </a:r>
            <a:endParaRPr sz="1600" b="1">
              <a:solidFill>
                <a:srgbClr val="181514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2761700" y="1381850"/>
            <a:ext cx="1775700" cy="9696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 dirty="0">
                <a:solidFill>
                  <a:srgbClr val="4CAD15"/>
                </a:solidFill>
                <a:latin typeface="Lexend"/>
                <a:ea typeface="Lexend"/>
                <a:cs typeface="Lexend"/>
                <a:sym typeface="Lexend"/>
              </a:rPr>
              <a:t>PRESENT</a:t>
            </a:r>
            <a:endParaRPr sz="1400" b="1" i="0" u="none" strike="noStrike" cap="none" dirty="0">
              <a:solidFill>
                <a:srgbClr val="3C35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 dirty="0">
                <a:solidFill>
                  <a:srgbClr val="3C3533"/>
                </a:solidFill>
                <a:latin typeface="Lexend"/>
                <a:ea typeface="Lexend"/>
                <a:cs typeface="Lexend"/>
                <a:sym typeface="Lexend"/>
              </a:rPr>
              <a:t>AM </a:t>
            </a:r>
            <a:endParaRPr b="1" dirty="0">
              <a:solidFill>
                <a:srgbClr val="3C35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 dirty="0">
                <a:solidFill>
                  <a:srgbClr val="3C3533"/>
                </a:solidFill>
                <a:latin typeface="Lexend"/>
                <a:ea typeface="Lexend"/>
                <a:cs typeface="Lexend"/>
                <a:sym typeface="Lexend"/>
              </a:rPr>
              <a:t>IS </a:t>
            </a:r>
            <a:endParaRPr b="1" dirty="0">
              <a:solidFill>
                <a:srgbClr val="3C35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 dirty="0">
                <a:solidFill>
                  <a:srgbClr val="3C3533"/>
                </a:solidFill>
                <a:latin typeface="Lexend"/>
                <a:ea typeface="Lexend"/>
                <a:cs typeface="Lexend"/>
                <a:sym typeface="Lexend"/>
              </a:rPr>
              <a:t>ARE</a:t>
            </a:r>
            <a:endParaRPr b="1" dirty="0">
              <a:solidFill>
                <a:srgbClr val="3C35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4876275" y="1378249"/>
            <a:ext cx="1775700" cy="5760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>
                <a:solidFill>
                  <a:srgbClr val="4CAD15"/>
                </a:solidFill>
                <a:latin typeface="Lexend"/>
                <a:ea typeface="Lexend"/>
                <a:cs typeface="Lexend"/>
                <a:sym typeface="Lexend"/>
              </a:rPr>
              <a:t>PAS</a:t>
            </a:r>
            <a:r>
              <a:rPr lang="es-ES" b="1">
                <a:solidFill>
                  <a:srgbClr val="4CAD15"/>
                </a:solidFill>
                <a:latin typeface="Lexend"/>
                <a:ea typeface="Lexend"/>
                <a:cs typeface="Lexend"/>
                <a:sym typeface="Lexend"/>
              </a:rPr>
              <a:t>T</a:t>
            </a:r>
            <a:endParaRPr sz="1400" b="1" i="0" u="none" strike="noStrike" cap="none">
              <a:solidFill>
                <a:srgbClr val="3C35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>
                <a:solidFill>
                  <a:srgbClr val="3C3533"/>
                </a:solidFill>
                <a:latin typeface="Lexend"/>
                <a:ea typeface="Lexend"/>
                <a:cs typeface="Lexend"/>
                <a:sym typeface="Lexend"/>
              </a:rPr>
              <a:t>WAS / WERE</a:t>
            </a:r>
            <a:endParaRPr sz="1400" b="1" i="0" u="none" strike="noStrike" cap="none">
              <a:solidFill>
                <a:srgbClr val="3C35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3C35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5"/>
          <p:cNvSpPr/>
          <p:nvPr/>
        </p:nvSpPr>
        <p:spPr>
          <a:xfrm>
            <a:off x="6990850" y="1386650"/>
            <a:ext cx="1554000" cy="5592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>
                <a:solidFill>
                  <a:srgbClr val="4CAD15"/>
                </a:solidFill>
                <a:latin typeface="Lexend"/>
                <a:ea typeface="Lexend"/>
                <a:cs typeface="Lexend"/>
                <a:sym typeface="Lexend"/>
              </a:rPr>
              <a:t>FUTURE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>
                <a:solidFill>
                  <a:srgbClr val="3C3533"/>
                </a:solidFill>
                <a:latin typeface="Lexend"/>
                <a:ea typeface="Lexend"/>
                <a:cs typeface="Lexend"/>
                <a:sym typeface="Lexend"/>
              </a:rPr>
              <a:t>WILL BE</a:t>
            </a:r>
            <a:endParaRPr sz="1400" b="1" i="0" u="none" strike="noStrike" cap="none">
              <a:solidFill>
                <a:srgbClr val="3C35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9" name="Google Shape;119;p5"/>
          <p:cNvSpPr txBox="1">
            <a:spLocks noGrp="1"/>
          </p:cNvSpPr>
          <p:nvPr>
            <p:ph type="title"/>
          </p:nvPr>
        </p:nvSpPr>
        <p:spPr>
          <a:xfrm>
            <a:off x="283875" y="3464700"/>
            <a:ext cx="2126700" cy="672900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s-ES" sz="1600">
                <a:solidFill>
                  <a:srgbClr val="181514"/>
                </a:solidFill>
              </a:rPr>
              <a:t>VERBO AUXILIAR</a:t>
            </a:r>
            <a:endParaRPr sz="1600">
              <a:solidFill>
                <a:srgbClr val="181514"/>
              </a:solidFill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2761700" y="3045675"/>
            <a:ext cx="6223200" cy="7680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 dirty="0">
                <a:solidFill>
                  <a:srgbClr val="4CAD15"/>
                </a:solidFill>
                <a:latin typeface="Lexend"/>
                <a:ea typeface="Lexend"/>
                <a:cs typeface="Lexend"/>
                <a:sym typeface="Lexend"/>
              </a:rPr>
              <a:t>CONTINUOUS TENSES</a:t>
            </a:r>
            <a:endParaRPr sz="1400" b="1" i="0" u="none" strike="noStrike" cap="none" dirty="0">
              <a:solidFill>
                <a:srgbClr val="4CAD15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i="0" u="none" strike="noStrike" cap="none" dirty="0">
                <a:solidFill>
                  <a:srgbClr val="202124"/>
                </a:solidFill>
                <a:latin typeface="Lexend"/>
                <a:ea typeface="Lexend"/>
                <a:cs typeface="Lexend"/>
                <a:sym typeface="Lexend"/>
              </a:rPr>
              <a:t>El tiempo continuo se forma con el</a:t>
            </a:r>
            <a:r>
              <a:rPr lang="es-ES" sz="1400" i="0" u="none" strike="noStrike" cap="none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sz="1400" i="0" u="none" strike="noStrike" cap="none" dirty="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verbo </a:t>
            </a:r>
            <a:r>
              <a:rPr lang="es-ES" sz="1400" b="1" i="0" u="none" strike="noStrike" cap="none" dirty="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‘</a:t>
            </a:r>
            <a:r>
              <a:rPr lang="es-ES" sz="1400" b="1" i="1" u="none" strike="noStrike" cap="none" dirty="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be’ + -</a:t>
            </a:r>
            <a:r>
              <a:rPr lang="es-ES" sz="1400" b="1" i="1" u="none" strike="noStrike" cap="none" dirty="0" err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ing</a:t>
            </a:r>
            <a:r>
              <a:rPr lang="es-ES" sz="1400" b="1" i="1" u="none" strike="noStrike" cap="none" dirty="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sz="1400" i="0" u="none" strike="noStrike" cap="none" dirty="0" err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form</a:t>
            </a:r>
            <a:r>
              <a:rPr lang="es-ES" sz="1400" i="0" u="none" strike="noStrike" cap="none" dirty="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sz="1400" i="0" u="none" strike="noStrike" cap="none" dirty="0" err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of</a:t>
            </a:r>
            <a:r>
              <a:rPr lang="es-ES" sz="1400" i="0" u="none" strike="noStrike" cap="none" dirty="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sz="1400" i="0" u="none" strike="noStrike" cap="none" dirty="0" err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the</a:t>
            </a:r>
            <a:r>
              <a:rPr lang="es-ES" sz="1400" i="0" u="none" strike="noStrike" cap="none" dirty="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sz="1400" i="0" u="none" strike="noStrike" cap="none" dirty="0" err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verb</a:t>
            </a:r>
            <a:r>
              <a:rPr lang="es-ES" sz="1400" i="0" u="none" strike="noStrike" cap="none" dirty="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.</a:t>
            </a:r>
            <a:endParaRPr sz="1400" b="1" i="0" u="none" strike="noStrike" cap="none" dirty="0">
              <a:solidFill>
                <a:srgbClr val="181514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1" name="Google Shape;121;p5"/>
          <p:cNvSpPr/>
          <p:nvPr/>
        </p:nvSpPr>
        <p:spPr>
          <a:xfrm>
            <a:off x="2761700" y="3933250"/>
            <a:ext cx="3825900" cy="6729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>
                <a:solidFill>
                  <a:srgbClr val="4CAD15"/>
                </a:solidFill>
                <a:latin typeface="Lexend"/>
                <a:ea typeface="Lexend"/>
                <a:cs typeface="Lexend"/>
                <a:sym typeface="Lexend"/>
              </a:rPr>
              <a:t>VOZ PASIVA</a:t>
            </a:r>
            <a:endParaRPr sz="1400" b="1" i="0" u="none" strike="noStrike" cap="none">
              <a:solidFill>
                <a:srgbClr val="4CAD15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>
                <a:solidFill>
                  <a:srgbClr val="202124"/>
                </a:solidFill>
                <a:latin typeface="Lexend"/>
                <a:ea typeface="Lexend"/>
                <a:cs typeface="Lexend"/>
                <a:sym typeface="Lexend"/>
              </a:rPr>
              <a:t>VERB TO BE + 3ERA COLUMNA / - ED</a:t>
            </a:r>
            <a:endParaRPr sz="1400" b="1" i="0" u="none" strike="noStrike" cap="none">
              <a:solidFill>
                <a:srgbClr val="181514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E0807F1-3025-C70B-49B5-B8B057F66204}"/>
              </a:ext>
            </a:extLst>
          </p:cNvPr>
          <p:cNvSpPr txBox="1"/>
          <p:nvPr/>
        </p:nvSpPr>
        <p:spPr>
          <a:xfrm>
            <a:off x="2761700" y="2367930"/>
            <a:ext cx="177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i="1" dirty="0">
                <a:latin typeface="Manrope" panose="020B0604020202020204" charset="0"/>
              </a:rPr>
              <a:t>I </a:t>
            </a:r>
            <a:r>
              <a:rPr lang="es-MX" sz="1200" b="1" i="1" dirty="0">
                <a:latin typeface="Manrope" panose="020B0604020202020204" charset="0"/>
              </a:rPr>
              <a:t>am</a:t>
            </a:r>
            <a:r>
              <a:rPr lang="es-MX" sz="1200" i="1" dirty="0">
                <a:latin typeface="Manrope" panose="020B0604020202020204" charset="0"/>
              </a:rPr>
              <a:t> the </a:t>
            </a:r>
            <a:r>
              <a:rPr lang="es-MX" sz="1200" i="1" dirty="0" err="1">
                <a:latin typeface="Manrope" panose="020B0604020202020204" charset="0"/>
              </a:rPr>
              <a:t>teacher</a:t>
            </a:r>
            <a:endParaRPr lang="es-MX" sz="1200" i="1" dirty="0">
              <a:latin typeface="Manrope" panose="020B0604020202020204" charset="0"/>
            </a:endParaRPr>
          </a:p>
          <a:p>
            <a:r>
              <a:rPr lang="es-MX" sz="1200" i="1" dirty="0" err="1">
                <a:latin typeface="Manrope" panose="020B0604020202020204" charset="0"/>
              </a:rPr>
              <a:t>She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b="1" i="1" dirty="0" err="1">
                <a:latin typeface="Manrope" panose="020B0604020202020204" charset="0"/>
              </a:rPr>
              <a:t>is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my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friend</a:t>
            </a:r>
            <a:endParaRPr lang="es-MX" sz="1200" i="1" dirty="0">
              <a:latin typeface="Manrope" panose="020B0604020202020204" charset="0"/>
            </a:endParaRPr>
          </a:p>
          <a:p>
            <a:r>
              <a:rPr lang="es-MX" sz="1200" i="1" dirty="0">
                <a:latin typeface="Manrope" panose="020B0604020202020204" charset="0"/>
              </a:rPr>
              <a:t>We </a:t>
            </a:r>
            <a:r>
              <a:rPr lang="es-MX" sz="1200" b="1" i="1" dirty="0">
                <a:latin typeface="Manrope" panose="020B0604020202020204" charset="0"/>
              </a:rPr>
              <a:t>are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from</a:t>
            </a:r>
            <a:r>
              <a:rPr lang="es-MX" sz="1200" i="1" dirty="0">
                <a:latin typeface="Manrope" panose="020B0604020202020204" charset="0"/>
              </a:rPr>
              <a:t> Argentina</a:t>
            </a:r>
            <a:endParaRPr lang="es-AR" sz="1200" i="1" dirty="0">
              <a:latin typeface="Manrope" panose="020B060402020202020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B105728-79CA-1D45-4E0E-F4ABEC7E626F}"/>
              </a:ext>
            </a:extLst>
          </p:cNvPr>
          <p:cNvSpPr txBox="1"/>
          <p:nvPr/>
        </p:nvSpPr>
        <p:spPr>
          <a:xfrm>
            <a:off x="4876274" y="2339556"/>
            <a:ext cx="2030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i="1" dirty="0">
                <a:latin typeface="Manrope" panose="020B0604020202020204" charset="0"/>
              </a:rPr>
              <a:t>I </a:t>
            </a:r>
            <a:r>
              <a:rPr lang="es-MX" sz="1200" b="1" i="1" dirty="0" err="1">
                <a:latin typeface="Manrope" panose="020B0604020202020204" charset="0"/>
              </a:rPr>
              <a:t>was</a:t>
            </a:r>
            <a:r>
              <a:rPr lang="es-MX" sz="1200" i="1" dirty="0">
                <a:latin typeface="Manrope" panose="020B0604020202020204" charset="0"/>
              </a:rPr>
              <a:t> the </a:t>
            </a:r>
            <a:r>
              <a:rPr lang="es-MX" sz="1200" i="1" dirty="0" err="1">
                <a:latin typeface="Manrope" panose="020B0604020202020204" charset="0"/>
              </a:rPr>
              <a:t>teacher</a:t>
            </a:r>
            <a:endParaRPr lang="es-MX" sz="1200" i="1" dirty="0">
              <a:latin typeface="Manrope" panose="020B0604020202020204" charset="0"/>
            </a:endParaRPr>
          </a:p>
          <a:p>
            <a:r>
              <a:rPr lang="es-MX" sz="1200" i="1" dirty="0" err="1">
                <a:latin typeface="Manrope" panose="020B0604020202020204" charset="0"/>
              </a:rPr>
              <a:t>She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b="1" i="1" dirty="0" err="1">
                <a:latin typeface="Manrope" panose="020B0604020202020204" charset="0"/>
              </a:rPr>
              <a:t>was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my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friend</a:t>
            </a:r>
            <a:endParaRPr lang="es-MX" sz="1200" i="1" dirty="0">
              <a:latin typeface="Manrope" panose="020B0604020202020204" charset="0"/>
            </a:endParaRPr>
          </a:p>
          <a:p>
            <a:r>
              <a:rPr lang="es-MX" sz="1200" i="1" dirty="0">
                <a:latin typeface="Manrope" panose="020B0604020202020204" charset="0"/>
              </a:rPr>
              <a:t>We </a:t>
            </a:r>
            <a:r>
              <a:rPr lang="es-MX" sz="1200" b="1" i="1" dirty="0" err="1">
                <a:latin typeface="Manrope" panose="020B0604020202020204" charset="0"/>
              </a:rPr>
              <a:t>were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from</a:t>
            </a:r>
            <a:r>
              <a:rPr lang="es-MX" sz="1200" i="1" dirty="0">
                <a:latin typeface="Manrope" panose="020B0604020202020204" charset="0"/>
              </a:rPr>
              <a:t> Argentina</a:t>
            </a:r>
            <a:endParaRPr lang="es-AR" sz="1200" i="1" dirty="0">
              <a:latin typeface="Manrope" panose="020B060402020202020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91956C0-0AB3-0245-5E39-56B4E5588C3B}"/>
              </a:ext>
            </a:extLst>
          </p:cNvPr>
          <p:cNvSpPr txBox="1"/>
          <p:nvPr/>
        </p:nvSpPr>
        <p:spPr>
          <a:xfrm>
            <a:off x="6926962" y="2316909"/>
            <a:ext cx="20579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i="1" dirty="0">
                <a:latin typeface="Manrope" panose="020B0604020202020204" charset="0"/>
              </a:rPr>
              <a:t>I </a:t>
            </a:r>
            <a:r>
              <a:rPr lang="es-MX" sz="1200" b="1" i="1" dirty="0" err="1">
                <a:latin typeface="Manrope" panose="020B0604020202020204" charset="0"/>
              </a:rPr>
              <a:t>will</a:t>
            </a:r>
            <a:r>
              <a:rPr lang="es-MX" sz="1200" b="1" i="1" dirty="0">
                <a:latin typeface="Manrope" panose="020B0604020202020204" charset="0"/>
              </a:rPr>
              <a:t> be</a:t>
            </a:r>
            <a:r>
              <a:rPr lang="es-MX" sz="1200" i="1" dirty="0">
                <a:latin typeface="Manrope" panose="020B0604020202020204" charset="0"/>
              </a:rPr>
              <a:t> the </a:t>
            </a:r>
            <a:r>
              <a:rPr lang="es-MX" sz="1200" i="1" dirty="0" err="1">
                <a:latin typeface="Manrope" panose="020B0604020202020204" charset="0"/>
              </a:rPr>
              <a:t>teacher</a:t>
            </a:r>
            <a:endParaRPr lang="es-MX" sz="1200" i="1" dirty="0">
              <a:latin typeface="Manrope" panose="020B0604020202020204" charset="0"/>
            </a:endParaRPr>
          </a:p>
          <a:p>
            <a:r>
              <a:rPr lang="es-MX" sz="1200" i="1" dirty="0" err="1">
                <a:latin typeface="Manrope" panose="020B0604020202020204" charset="0"/>
              </a:rPr>
              <a:t>She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b="1" i="1" dirty="0" err="1">
                <a:latin typeface="Manrope" panose="020B0604020202020204" charset="0"/>
              </a:rPr>
              <a:t>will</a:t>
            </a:r>
            <a:r>
              <a:rPr lang="es-MX" sz="1200" b="1" i="1" dirty="0">
                <a:latin typeface="Manrope" panose="020B0604020202020204" charset="0"/>
              </a:rPr>
              <a:t> be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my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friend</a:t>
            </a:r>
            <a:endParaRPr lang="es-MX" sz="1200" i="1" dirty="0">
              <a:latin typeface="Manrope" panose="020B0604020202020204" charset="0"/>
            </a:endParaRPr>
          </a:p>
          <a:p>
            <a:r>
              <a:rPr lang="es-MX" sz="1200" i="1" dirty="0">
                <a:latin typeface="Manrope" panose="020B0604020202020204" charset="0"/>
              </a:rPr>
              <a:t>We </a:t>
            </a:r>
            <a:r>
              <a:rPr lang="es-MX" sz="1200" b="1" i="1" dirty="0" err="1">
                <a:latin typeface="Manrope" panose="020B0604020202020204" charset="0"/>
              </a:rPr>
              <a:t>will</a:t>
            </a:r>
            <a:r>
              <a:rPr lang="es-MX" sz="1200" b="1" i="1" dirty="0">
                <a:latin typeface="Manrope" panose="020B0604020202020204" charset="0"/>
              </a:rPr>
              <a:t> be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from</a:t>
            </a:r>
            <a:r>
              <a:rPr lang="es-MX" sz="1200" i="1" dirty="0">
                <a:latin typeface="Manrope" panose="020B0604020202020204" charset="0"/>
              </a:rPr>
              <a:t> Argentina</a:t>
            </a:r>
            <a:endParaRPr lang="es-AR" sz="1200" i="1" dirty="0">
              <a:latin typeface="Manrope" panose="020B060402020202020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006424A-5805-F7BE-E5AE-D8B07626FFB2}"/>
              </a:ext>
            </a:extLst>
          </p:cNvPr>
          <p:cNvSpPr txBox="1"/>
          <p:nvPr/>
        </p:nvSpPr>
        <p:spPr>
          <a:xfrm>
            <a:off x="6769149" y="3959819"/>
            <a:ext cx="23748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i="1" dirty="0">
                <a:latin typeface="Manrope" panose="020B0604020202020204" charset="0"/>
              </a:rPr>
              <a:t>I </a:t>
            </a:r>
            <a:r>
              <a:rPr lang="es-MX" sz="1200" b="1" i="1" dirty="0">
                <a:latin typeface="Manrope" panose="020B0604020202020204" charset="0"/>
              </a:rPr>
              <a:t>am </a:t>
            </a:r>
            <a:r>
              <a:rPr lang="es-MX" sz="1200" i="1" dirty="0" err="1">
                <a:latin typeface="Manrope" panose="020B0604020202020204" charset="0"/>
              </a:rPr>
              <a:t>studyi</a:t>
            </a:r>
            <a:r>
              <a:rPr lang="es-MX" sz="1200" b="1" i="1" dirty="0" err="1">
                <a:latin typeface="Manrope" panose="020B0604020202020204" charset="0"/>
              </a:rPr>
              <a:t>ng</a:t>
            </a:r>
            <a:r>
              <a:rPr lang="es-MX" sz="1200" b="1" i="1" dirty="0">
                <a:latin typeface="Manrope" panose="020B0604020202020204" charset="0"/>
              </a:rPr>
              <a:t> </a:t>
            </a:r>
            <a:r>
              <a:rPr lang="es-MX" sz="1200" i="1" dirty="0">
                <a:latin typeface="Manrope" panose="020B0604020202020204" charset="0"/>
              </a:rPr>
              <a:t> English</a:t>
            </a:r>
          </a:p>
          <a:p>
            <a:r>
              <a:rPr lang="es-MX" sz="1200" i="1" dirty="0" err="1">
                <a:latin typeface="Manrope" panose="020B0604020202020204" charset="0"/>
              </a:rPr>
              <a:t>She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b="1" i="1" dirty="0" err="1">
                <a:latin typeface="Manrope" panose="020B0604020202020204" charset="0"/>
              </a:rPr>
              <a:t>is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listei</a:t>
            </a:r>
            <a:r>
              <a:rPr lang="es-MX" sz="1200" b="1" i="1" dirty="0" err="1">
                <a:latin typeface="Manrope" panose="020B0604020202020204" charset="0"/>
              </a:rPr>
              <a:t>ng</a:t>
            </a:r>
            <a:r>
              <a:rPr lang="es-MX" sz="1200" b="1" i="1" dirty="0">
                <a:latin typeface="Manrope" panose="020B0604020202020204" charset="0"/>
              </a:rPr>
              <a:t> 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to</a:t>
            </a:r>
            <a:r>
              <a:rPr lang="es-MX" sz="1200" i="1" dirty="0">
                <a:latin typeface="Manrope" panose="020B0604020202020204" charset="0"/>
              </a:rPr>
              <a:t> music</a:t>
            </a:r>
          </a:p>
          <a:p>
            <a:r>
              <a:rPr lang="es-MX" sz="1200" i="1" dirty="0" err="1">
                <a:latin typeface="Manrope" panose="020B0604020202020204" charset="0"/>
              </a:rPr>
              <a:t>It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b="1" i="1" dirty="0" err="1">
                <a:latin typeface="Manrope" panose="020B0604020202020204" charset="0"/>
              </a:rPr>
              <a:t>is</a:t>
            </a:r>
            <a:r>
              <a:rPr lang="es-MX" sz="1200" b="1" i="1" dirty="0">
                <a:latin typeface="Manrope" panose="020B0604020202020204" charset="0"/>
              </a:rPr>
              <a:t> </a:t>
            </a:r>
            <a:r>
              <a:rPr lang="es-MX" sz="1200" b="1" i="1" dirty="0" err="1">
                <a:latin typeface="Manrope" panose="020B0604020202020204" charset="0"/>
              </a:rPr>
              <a:t>made</a:t>
            </a:r>
            <a:r>
              <a:rPr lang="es-MX" sz="1200" b="1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from</a:t>
            </a:r>
            <a:r>
              <a:rPr lang="es-MX" sz="1200" i="1" dirty="0">
                <a:latin typeface="Manrope" panose="020B0604020202020204" charset="0"/>
              </a:rPr>
              <a:t> Wood.</a:t>
            </a:r>
          </a:p>
          <a:p>
            <a:r>
              <a:rPr lang="es-MX" sz="1200" i="1" dirty="0" err="1">
                <a:latin typeface="Manrope" panose="020B0604020202020204" charset="0"/>
              </a:rPr>
              <a:t>It</a:t>
            </a:r>
            <a:r>
              <a:rPr lang="es-MX" sz="1200" i="1" dirty="0">
                <a:latin typeface="Manrope" panose="020B0604020202020204" charset="0"/>
              </a:rPr>
              <a:t>  </a:t>
            </a:r>
            <a:r>
              <a:rPr lang="es-MX" sz="1200" b="1" i="1" dirty="0" err="1">
                <a:latin typeface="Manrope" panose="020B0604020202020204" charset="0"/>
              </a:rPr>
              <a:t>was</a:t>
            </a:r>
            <a:r>
              <a:rPr lang="es-MX" sz="1200" b="1" i="1" dirty="0">
                <a:latin typeface="Manrope" panose="020B0604020202020204" charset="0"/>
              </a:rPr>
              <a:t> </a:t>
            </a:r>
            <a:r>
              <a:rPr lang="es-MX" sz="1200" b="1" i="1" dirty="0" err="1">
                <a:latin typeface="Manrope" panose="020B0604020202020204" charset="0"/>
              </a:rPr>
              <a:t>installed</a:t>
            </a:r>
            <a:r>
              <a:rPr lang="es-MX" sz="1200" b="1" i="1" dirty="0">
                <a:latin typeface="Manrope" panose="020B0604020202020204" charset="0"/>
              </a:rPr>
              <a:t>  </a:t>
            </a:r>
            <a:r>
              <a:rPr lang="es-MX" sz="1200" i="1" dirty="0" err="1">
                <a:latin typeface="Manrope" panose="020B0604020202020204" charset="0"/>
              </a:rPr>
              <a:t>yesterday</a:t>
            </a:r>
            <a:r>
              <a:rPr lang="es-MX" sz="1200" i="1" dirty="0">
                <a:latin typeface="Manrope" panose="020B0604020202020204" charset="0"/>
              </a:rPr>
              <a:t>.</a:t>
            </a:r>
            <a:endParaRPr lang="es-AR" sz="1200" i="1" dirty="0">
              <a:latin typeface="Manrope" panose="020B060402020202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 txBox="1">
            <a:spLocks noGrp="1"/>
          </p:cNvSpPr>
          <p:nvPr>
            <p:ph type="subTitle" idx="1"/>
          </p:nvPr>
        </p:nvSpPr>
        <p:spPr>
          <a:xfrm>
            <a:off x="711012" y="3198273"/>
            <a:ext cx="23517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7" name="Google Shape;127;p8"/>
          <p:cNvSpPr txBox="1">
            <a:spLocks noGrp="1"/>
          </p:cNvSpPr>
          <p:nvPr>
            <p:ph type="subTitle" idx="7"/>
          </p:nvPr>
        </p:nvSpPr>
        <p:spPr>
          <a:xfrm>
            <a:off x="2105325" y="287350"/>
            <a:ext cx="4800900" cy="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200"/>
              <a:t>VERBO “HAVE”</a:t>
            </a:r>
            <a:endParaRPr sz="4200"/>
          </a:p>
        </p:txBody>
      </p:sp>
      <p:pic>
        <p:nvPicPr>
          <p:cNvPr id="128" name="Google Shape;128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-140492" y="-476302"/>
            <a:ext cx="1722807" cy="177560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8"/>
          <p:cNvSpPr/>
          <p:nvPr/>
        </p:nvSpPr>
        <p:spPr>
          <a:xfrm>
            <a:off x="314450" y="1644350"/>
            <a:ext cx="2351700" cy="999300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s-ES" sz="1600" b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VERBO PRINCIPAL: </a:t>
            </a:r>
            <a:endParaRPr sz="1600" b="1">
              <a:solidFill>
                <a:srgbClr val="181514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s-ES" sz="16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TENER/CONSUMIR</a:t>
            </a:r>
            <a:endParaRPr sz="1600">
              <a:solidFill>
                <a:srgbClr val="181514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0" name="Google Shape;130;p8"/>
          <p:cNvSpPr/>
          <p:nvPr/>
        </p:nvSpPr>
        <p:spPr>
          <a:xfrm>
            <a:off x="3000492" y="1644655"/>
            <a:ext cx="2597100" cy="9993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>
                <a:solidFill>
                  <a:srgbClr val="4CAD15"/>
                </a:solidFill>
                <a:latin typeface="Manrope"/>
                <a:ea typeface="Manrope"/>
                <a:cs typeface="Manrope"/>
                <a:sym typeface="Manrope"/>
              </a:rPr>
              <a:t>PRESENTE</a:t>
            </a:r>
            <a:r>
              <a:rPr lang="es-ES" sz="1400" b="1" i="0" u="none" strike="noStrike" cap="none">
                <a:solidFill>
                  <a:srgbClr val="3C3533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endParaRPr sz="1400" b="1" i="0" u="none" strike="noStrike" cap="none">
              <a:solidFill>
                <a:srgbClr val="3C353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3C353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3C353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31" name="Google Shape;131;p8"/>
          <p:cNvSpPr/>
          <p:nvPr/>
        </p:nvSpPr>
        <p:spPr>
          <a:xfrm>
            <a:off x="5684175" y="1644499"/>
            <a:ext cx="1613100" cy="9993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>
                <a:solidFill>
                  <a:srgbClr val="4CAD15"/>
                </a:solidFill>
                <a:latin typeface="Manrope"/>
                <a:ea typeface="Manrope"/>
                <a:cs typeface="Manrope"/>
                <a:sym typeface="Manrope"/>
              </a:rPr>
              <a:t>PASADO</a:t>
            </a:r>
            <a:endParaRPr sz="1400" b="1" i="0" u="none" strike="noStrike" cap="none">
              <a:solidFill>
                <a:srgbClr val="3C353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3C35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8"/>
          <p:cNvSpPr/>
          <p:nvPr/>
        </p:nvSpPr>
        <p:spPr>
          <a:xfrm>
            <a:off x="7383750" y="1644700"/>
            <a:ext cx="1509900" cy="9993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>
                <a:solidFill>
                  <a:srgbClr val="4CAD15"/>
                </a:solidFill>
                <a:latin typeface="Manrope"/>
                <a:ea typeface="Manrope"/>
                <a:cs typeface="Manrope"/>
                <a:sym typeface="Manrope"/>
              </a:rPr>
              <a:t>FUTURE</a:t>
            </a:r>
            <a:endParaRPr b="1">
              <a:solidFill>
                <a:srgbClr val="4CAD15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33" name="Google Shape;133;p8"/>
          <p:cNvSpPr/>
          <p:nvPr/>
        </p:nvSpPr>
        <p:spPr>
          <a:xfrm flipH="1">
            <a:off x="5931950" y="2010175"/>
            <a:ext cx="1121700" cy="445200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>
                <a:solidFill>
                  <a:srgbClr val="3C3533"/>
                </a:solidFill>
                <a:latin typeface="Manrope"/>
                <a:ea typeface="Manrope"/>
                <a:cs typeface="Manrope"/>
                <a:sym typeface="Manrope"/>
              </a:rPr>
              <a:t>+ HAD </a:t>
            </a:r>
            <a:endParaRPr sz="1400" b="1" i="0" u="none" strike="noStrike" cap="none">
              <a:solidFill>
                <a:srgbClr val="3C353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34" name="Google Shape;134;p8"/>
          <p:cNvSpPr/>
          <p:nvPr/>
        </p:nvSpPr>
        <p:spPr>
          <a:xfrm flipH="1">
            <a:off x="7482161" y="1985418"/>
            <a:ext cx="1298100" cy="494700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>
                <a:solidFill>
                  <a:srgbClr val="3C3533"/>
                </a:solidFill>
                <a:latin typeface="Manrope"/>
                <a:ea typeface="Manrope"/>
                <a:cs typeface="Manrope"/>
                <a:sym typeface="Manrope"/>
              </a:rPr>
              <a:t>+ WILL HAVE</a:t>
            </a:r>
            <a:endParaRPr sz="1400" b="1" i="0" u="none" strike="noStrike" cap="none">
              <a:solidFill>
                <a:srgbClr val="3C353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35" name="Google Shape;135;p8"/>
          <p:cNvSpPr/>
          <p:nvPr/>
        </p:nvSpPr>
        <p:spPr>
          <a:xfrm flipH="1">
            <a:off x="3418675" y="2004354"/>
            <a:ext cx="1879200" cy="494700"/>
          </a:xfrm>
          <a:prstGeom prst="rect">
            <a:avLst/>
          </a:prstGeom>
          <a:solidFill>
            <a:schemeClr val="lt2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0" u="none" strike="noStrike" cap="none">
                <a:solidFill>
                  <a:srgbClr val="3C3533"/>
                </a:solidFill>
                <a:latin typeface="Manrope"/>
                <a:ea typeface="Manrope"/>
                <a:cs typeface="Manrope"/>
                <a:sym typeface="Manrope"/>
              </a:rPr>
              <a:t>+ HAVE/HAS </a:t>
            </a:r>
            <a:endParaRPr sz="1400" b="1" i="0" u="none" strike="noStrike" cap="none">
              <a:solidFill>
                <a:srgbClr val="3C353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36" name="Google Shape;136;p8"/>
          <p:cNvSpPr txBox="1">
            <a:spLocks noGrp="1"/>
          </p:cNvSpPr>
          <p:nvPr>
            <p:ph type="title"/>
          </p:nvPr>
        </p:nvSpPr>
        <p:spPr>
          <a:xfrm>
            <a:off x="314450" y="3224300"/>
            <a:ext cx="2351700" cy="769800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s-ES" sz="1600">
                <a:solidFill>
                  <a:srgbClr val="181514"/>
                </a:solidFill>
              </a:rPr>
              <a:t>VERBO</a:t>
            </a:r>
            <a:r>
              <a:rPr lang="es-ES" sz="1600" i="0" u="none" strike="noStrike" cap="none">
                <a:solidFill>
                  <a:srgbClr val="3C3533"/>
                </a:solidFill>
              </a:rPr>
              <a:t> AUXILIAR:</a:t>
            </a:r>
            <a:endParaRPr sz="1600" i="0" u="none" strike="noStrike" cap="none">
              <a:solidFill>
                <a:srgbClr val="3C3533"/>
              </a:solidFill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s-ES" sz="1600" b="0">
                <a:solidFill>
                  <a:srgbClr val="3C3533"/>
                </a:solidFill>
              </a:rPr>
              <a:t>HABER</a:t>
            </a:r>
            <a:endParaRPr sz="1600" b="0">
              <a:solidFill>
                <a:srgbClr val="3C3533"/>
              </a:solidFill>
            </a:endParaRPr>
          </a:p>
        </p:txBody>
      </p:sp>
      <p:sp>
        <p:nvSpPr>
          <p:cNvPr id="137" name="Google Shape;137;p8"/>
          <p:cNvSpPr/>
          <p:nvPr/>
        </p:nvSpPr>
        <p:spPr>
          <a:xfrm>
            <a:off x="3000500" y="3259700"/>
            <a:ext cx="5893200" cy="734400"/>
          </a:xfrm>
          <a:prstGeom prst="rect">
            <a:avLst/>
          </a:prstGeom>
          <a:solidFill>
            <a:srgbClr val="D8D8D8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b="1">
                <a:solidFill>
                  <a:srgbClr val="4CAD15"/>
                </a:solidFill>
                <a:latin typeface="Manrope"/>
                <a:ea typeface="Manrope"/>
                <a:cs typeface="Manrope"/>
                <a:sym typeface="Manrope"/>
              </a:rPr>
              <a:t>PERFECT TENSES</a:t>
            </a:r>
            <a:endParaRPr sz="1600" b="1" i="0" u="none" strike="noStrike" cap="none">
              <a:solidFill>
                <a:srgbClr val="3C353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1" i="1" u="none" strike="noStrike" cap="none">
                <a:solidFill>
                  <a:srgbClr val="181514"/>
                </a:solidFill>
                <a:latin typeface="Manrope"/>
                <a:ea typeface="Manrope"/>
                <a:cs typeface="Manrope"/>
                <a:sym typeface="Manrope"/>
              </a:rPr>
              <a:t>HAVE/HAS</a:t>
            </a:r>
            <a:r>
              <a:rPr lang="es-ES" sz="1400" b="1" i="0" u="none" strike="noStrike" cap="none">
                <a:solidFill>
                  <a:srgbClr val="181514"/>
                </a:solidFill>
                <a:latin typeface="Manrope"/>
                <a:ea typeface="Manrope"/>
                <a:cs typeface="Manrope"/>
                <a:sym typeface="Manrope"/>
              </a:rPr>
              <a:t> + </a:t>
            </a:r>
            <a:r>
              <a:rPr lang="es-ES" sz="1400" b="1" i="0" u="none" strike="noStrike" cap="none">
                <a:solidFill>
                  <a:srgbClr val="7030A0"/>
                </a:solidFill>
                <a:latin typeface="Manrope"/>
                <a:ea typeface="Manrope"/>
                <a:cs typeface="Manrope"/>
                <a:sym typeface="Manrope"/>
              </a:rPr>
              <a:t>VERBO –ED / VERBO EN TERCERA COLUMNA </a:t>
            </a:r>
            <a:endParaRPr sz="1400" b="1" i="0" u="none" strike="noStrike" cap="none">
              <a:solidFill>
                <a:srgbClr val="7030A0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43EE04D-9F95-3331-16E4-6F736D71C010}"/>
              </a:ext>
            </a:extLst>
          </p:cNvPr>
          <p:cNvSpPr txBox="1"/>
          <p:nvPr/>
        </p:nvSpPr>
        <p:spPr>
          <a:xfrm>
            <a:off x="3278067" y="2690281"/>
            <a:ext cx="1775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i="1" dirty="0">
                <a:latin typeface="Manrope" panose="020B0604020202020204" charset="0"/>
              </a:rPr>
              <a:t>I </a:t>
            </a:r>
            <a:r>
              <a:rPr lang="es-MX" sz="1200" b="1" i="1" dirty="0">
                <a:latin typeface="Manrope" panose="020B0604020202020204" charset="0"/>
              </a:rPr>
              <a:t>have</a:t>
            </a:r>
            <a:r>
              <a:rPr lang="es-MX" sz="1200" i="1" dirty="0">
                <a:latin typeface="Manrope" panose="020B0604020202020204" charset="0"/>
              </a:rPr>
              <a:t> a new computer</a:t>
            </a:r>
          </a:p>
          <a:p>
            <a:r>
              <a:rPr lang="es-MX" sz="1200" i="1" dirty="0" err="1">
                <a:latin typeface="Manrope" panose="020B0604020202020204" charset="0"/>
              </a:rPr>
              <a:t>She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b="1" i="1" dirty="0">
                <a:latin typeface="Manrope" panose="020B0604020202020204" charset="0"/>
              </a:rPr>
              <a:t>has</a:t>
            </a:r>
            <a:r>
              <a:rPr lang="es-MX" sz="1200" i="1" dirty="0">
                <a:latin typeface="Manrope" panose="020B0604020202020204" charset="0"/>
              </a:rPr>
              <a:t> an iPad</a:t>
            </a:r>
            <a:endParaRPr lang="es-AR" sz="1200" i="1" dirty="0">
              <a:latin typeface="Manrope" panose="020B060402020202020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4A1F0FD-67F5-5289-A715-FA06EFD7F8B2}"/>
              </a:ext>
            </a:extLst>
          </p:cNvPr>
          <p:cNvSpPr txBox="1"/>
          <p:nvPr/>
        </p:nvSpPr>
        <p:spPr>
          <a:xfrm>
            <a:off x="5684175" y="2705226"/>
            <a:ext cx="1613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i="1" dirty="0">
                <a:latin typeface="Manrope" panose="020B0604020202020204" charset="0"/>
              </a:rPr>
              <a:t>He </a:t>
            </a:r>
            <a:r>
              <a:rPr lang="es-MX" sz="1200" b="1" i="1" dirty="0" err="1">
                <a:latin typeface="Manrope" panose="020B0604020202020204" charset="0"/>
              </a:rPr>
              <a:t>had</a:t>
            </a:r>
            <a:r>
              <a:rPr lang="es-MX" sz="1200" b="1" i="1" dirty="0">
                <a:latin typeface="Manrope" panose="020B0604020202020204" charset="0"/>
              </a:rPr>
              <a:t> </a:t>
            </a:r>
            <a:r>
              <a:rPr lang="es-MX" sz="1200" i="1" dirty="0">
                <a:latin typeface="Manrope" panose="020B0604020202020204" charset="0"/>
              </a:rPr>
              <a:t>a computer.</a:t>
            </a:r>
          </a:p>
          <a:p>
            <a:r>
              <a:rPr lang="es-MX" sz="1200" i="1" dirty="0">
                <a:latin typeface="Manrope" panose="020B0604020202020204" charset="0"/>
              </a:rPr>
              <a:t>We </a:t>
            </a:r>
            <a:r>
              <a:rPr lang="es-MX" sz="1200" b="1" i="1" dirty="0" err="1">
                <a:latin typeface="Manrope" panose="020B0604020202020204" charset="0"/>
              </a:rPr>
              <a:t>had</a:t>
            </a:r>
            <a:r>
              <a:rPr lang="es-MX" sz="1200" i="1" dirty="0">
                <a:latin typeface="Manrope" panose="020B0604020202020204" charset="0"/>
              </a:rPr>
              <a:t> a computer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35860CA-91F8-4CA9-9FAF-94EA0A37ECD2}"/>
              </a:ext>
            </a:extLst>
          </p:cNvPr>
          <p:cNvSpPr txBox="1"/>
          <p:nvPr/>
        </p:nvSpPr>
        <p:spPr>
          <a:xfrm>
            <a:off x="7383750" y="2720917"/>
            <a:ext cx="1613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i="1" dirty="0">
                <a:latin typeface="Manrope" panose="020B0604020202020204" charset="0"/>
              </a:rPr>
              <a:t>He </a:t>
            </a:r>
            <a:r>
              <a:rPr lang="es-MX" sz="1200" b="1" i="1" dirty="0" err="1">
                <a:latin typeface="Manrope" panose="020B0604020202020204" charset="0"/>
              </a:rPr>
              <a:t>will</a:t>
            </a:r>
            <a:r>
              <a:rPr lang="es-MX" sz="1200" b="1" i="1" dirty="0">
                <a:latin typeface="Manrope" panose="020B0604020202020204" charset="0"/>
              </a:rPr>
              <a:t> have </a:t>
            </a:r>
            <a:r>
              <a:rPr lang="es-MX" sz="1200" i="1" dirty="0">
                <a:latin typeface="Manrope" panose="020B0604020202020204" charset="0"/>
              </a:rPr>
              <a:t> a baby.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65E8782-1ED5-7BCD-B341-E553D370536B}"/>
              </a:ext>
            </a:extLst>
          </p:cNvPr>
          <p:cNvSpPr txBox="1"/>
          <p:nvPr/>
        </p:nvSpPr>
        <p:spPr>
          <a:xfrm>
            <a:off x="3278066" y="4101854"/>
            <a:ext cx="3047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i="1" dirty="0">
                <a:latin typeface="Manrope" panose="020B0604020202020204" charset="0"/>
              </a:rPr>
              <a:t>He </a:t>
            </a:r>
            <a:r>
              <a:rPr lang="es-MX" sz="1200" b="1" i="1" dirty="0">
                <a:latin typeface="Manrope" panose="020B0604020202020204" charset="0"/>
              </a:rPr>
              <a:t>has </a:t>
            </a:r>
            <a:r>
              <a:rPr lang="es-MX" sz="1200" b="1" i="1" dirty="0" err="1">
                <a:latin typeface="Manrope" panose="020B0604020202020204" charset="0"/>
              </a:rPr>
              <a:t>gone</a:t>
            </a:r>
            <a:r>
              <a:rPr lang="es-MX" sz="1200" b="1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to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Mexico</a:t>
            </a:r>
            <a:r>
              <a:rPr lang="es-MX" sz="1200" i="1" dirty="0">
                <a:latin typeface="Manrope" panose="020B0604020202020204" charset="0"/>
              </a:rPr>
              <a:t>.</a:t>
            </a:r>
          </a:p>
          <a:p>
            <a:r>
              <a:rPr lang="es-MX" sz="1200" i="1" dirty="0">
                <a:latin typeface="Manrope" panose="020B0604020202020204" charset="0"/>
              </a:rPr>
              <a:t>We </a:t>
            </a:r>
            <a:r>
              <a:rPr lang="es-MX" sz="1200" b="1" i="1" dirty="0" err="1">
                <a:latin typeface="Manrope" panose="020B0604020202020204" charset="0"/>
              </a:rPr>
              <a:t>had</a:t>
            </a:r>
            <a:r>
              <a:rPr lang="es-MX" sz="1200" b="1" i="1" dirty="0">
                <a:latin typeface="Manrope" panose="020B0604020202020204" charset="0"/>
              </a:rPr>
              <a:t> </a:t>
            </a:r>
            <a:r>
              <a:rPr lang="es-MX" sz="1200" b="1" i="1" dirty="0" err="1">
                <a:latin typeface="Manrope" panose="020B0604020202020204" charset="0"/>
              </a:rPr>
              <a:t>installed</a:t>
            </a:r>
            <a:r>
              <a:rPr lang="es-MX" sz="1200" b="1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it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before</a:t>
            </a:r>
            <a:r>
              <a:rPr lang="es-MX" sz="1200" i="1" dirty="0">
                <a:latin typeface="Manrope" panose="020B0604020202020204" charset="0"/>
              </a:rPr>
              <a:t> </a:t>
            </a:r>
            <a:r>
              <a:rPr lang="es-MX" sz="1200" i="1" dirty="0" err="1">
                <a:latin typeface="Manrope" panose="020B0604020202020204" charset="0"/>
              </a:rPr>
              <a:t>hand</a:t>
            </a:r>
            <a:r>
              <a:rPr lang="es-MX" sz="1200" i="1" dirty="0">
                <a:latin typeface="Manrope" panose="020B0604020202020204" charset="0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lementos multimedia en línea 4" title="HOW DO YOU DO - Roxette lyrics">
            <a:hlinkClick r:id="" action="ppaction://media"/>
            <a:extLst>
              <a:ext uri="{FF2B5EF4-FFF2-40B4-BE49-F238E27FC236}">
                <a16:creationId xmlns:a16="http://schemas.microsoft.com/office/drawing/2014/main" id="{D05F7030-964A-6CA2-6755-3D57730C6A2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856527" y="472508"/>
            <a:ext cx="7604004" cy="42962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24ef4b3bead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>
            <a:off x="-132392" y="-512840"/>
            <a:ext cx="1722807" cy="177560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24ef4b3bead_0_1"/>
          <p:cNvSpPr/>
          <p:nvPr/>
        </p:nvSpPr>
        <p:spPr>
          <a:xfrm>
            <a:off x="631125" y="1087000"/>
            <a:ext cx="3786600" cy="2110500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s-ES" sz="1900" b="1" u="none" strike="noStrike" cap="none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DO </a:t>
            </a: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funcionando como </a:t>
            </a:r>
            <a:r>
              <a:rPr lang="es-ES" sz="1900" b="1" u="none" strike="noStrike" cap="none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verbo principal </a:t>
            </a:r>
            <a:r>
              <a:rPr lang="es-ES" sz="1900" u="none" strike="noStrike" cap="none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significa </a:t>
            </a:r>
            <a:r>
              <a:rPr lang="es-ES" sz="1900" b="1" u="none" strike="noStrike" cap="none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“hacer”.</a:t>
            </a:r>
            <a:endParaRPr sz="1900" b="1" u="none" strike="noStrike" cap="none">
              <a:solidFill>
                <a:srgbClr val="181514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1">
              <a:solidFill>
                <a:srgbClr val="181514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9" name="Google Shape;149;g24ef4b3bead_0_1"/>
          <p:cNvSpPr/>
          <p:nvPr/>
        </p:nvSpPr>
        <p:spPr>
          <a:xfrm>
            <a:off x="4712525" y="1087000"/>
            <a:ext cx="4120500" cy="2110500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rgbClr val="5374B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s-ES" sz="1900" b="1" i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DO </a:t>
            </a: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como </a:t>
            </a:r>
            <a:r>
              <a:rPr lang="es-ES" sz="1900" b="1" i="1" u="none" strike="noStrike" cap="none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verbo auxiliar</a:t>
            </a:r>
            <a:r>
              <a:rPr lang="es-ES" sz="1900" b="0" i="0" u="none" strike="noStrike" cap="none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indica el tiempo verbal de la oración pero no tiene significado al ser traducido.</a:t>
            </a:r>
            <a:endParaRPr sz="1900">
              <a:solidFill>
                <a:srgbClr val="181514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0" name="Google Shape;150;g24ef4b3bead_0_1"/>
          <p:cNvSpPr txBox="1"/>
          <p:nvPr/>
        </p:nvSpPr>
        <p:spPr>
          <a:xfrm>
            <a:off x="1483800" y="3348400"/>
            <a:ext cx="1522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i="1">
                <a:latin typeface="Manrope"/>
                <a:ea typeface="Manrope"/>
                <a:cs typeface="Manrope"/>
                <a:sym typeface="Manrope"/>
              </a:rPr>
              <a:t>PRESENT</a:t>
            </a:r>
            <a:endParaRPr sz="2000" b="1" i="1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1" name="Google Shape;151;g24ef4b3bead_0_1"/>
          <p:cNvSpPr txBox="1"/>
          <p:nvPr/>
        </p:nvSpPr>
        <p:spPr>
          <a:xfrm>
            <a:off x="3810750" y="3348400"/>
            <a:ext cx="1522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i="1">
                <a:latin typeface="Manrope"/>
                <a:ea typeface="Manrope"/>
                <a:cs typeface="Manrope"/>
                <a:sym typeface="Manrope"/>
              </a:rPr>
              <a:t>PAST</a:t>
            </a:r>
            <a:endParaRPr sz="2000" b="1" i="1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2" name="Google Shape;152;g24ef4b3bead_0_1"/>
          <p:cNvSpPr txBox="1"/>
          <p:nvPr/>
        </p:nvSpPr>
        <p:spPr>
          <a:xfrm>
            <a:off x="5910125" y="3348400"/>
            <a:ext cx="1648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i="1">
                <a:latin typeface="Manrope"/>
                <a:ea typeface="Manrope"/>
                <a:cs typeface="Manrope"/>
                <a:sym typeface="Manrope"/>
              </a:rPr>
              <a:t>PARTICIPLE</a:t>
            </a:r>
            <a:endParaRPr sz="2000" b="1" i="1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3" name="Google Shape;153;g24ef4b3bead_0_1"/>
          <p:cNvSpPr txBox="1"/>
          <p:nvPr/>
        </p:nvSpPr>
        <p:spPr>
          <a:xfrm>
            <a:off x="1577400" y="3991900"/>
            <a:ext cx="1335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rgbClr val="7030A0"/>
                </a:solidFill>
                <a:latin typeface="Manrope"/>
                <a:ea typeface="Manrope"/>
                <a:cs typeface="Manrope"/>
                <a:sym typeface="Manrope"/>
              </a:rPr>
              <a:t>DO / DOES</a:t>
            </a:r>
            <a:endParaRPr sz="1800" b="1">
              <a:solidFill>
                <a:srgbClr val="7030A0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4" name="Google Shape;154;g24ef4b3bead_0_1"/>
          <p:cNvSpPr txBox="1"/>
          <p:nvPr/>
        </p:nvSpPr>
        <p:spPr>
          <a:xfrm>
            <a:off x="3904338" y="4068425"/>
            <a:ext cx="1335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rgbClr val="7030A0"/>
                </a:solidFill>
                <a:latin typeface="Manrope"/>
                <a:ea typeface="Manrope"/>
                <a:cs typeface="Manrope"/>
                <a:sym typeface="Manrope"/>
              </a:rPr>
              <a:t>DID</a:t>
            </a:r>
            <a:endParaRPr sz="1800" b="1">
              <a:solidFill>
                <a:srgbClr val="7030A0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5" name="Google Shape;155;g24ef4b3bead_0_1"/>
          <p:cNvSpPr txBox="1"/>
          <p:nvPr/>
        </p:nvSpPr>
        <p:spPr>
          <a:xfrm>
            <a:off x="6003725" y="4068425"/>
            <a:ext cx="1335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rgbClr val="7030A0"/>
                </a:solidFill>
                <a:latin typeface="Manrope"/>
                <a:ea typeface="Manrope"/>
                <a:cs typeface="Manrope"/>
                <a:sym typeface="Manrope"/>
              </a:rPr>
              <a:t>DONE</a:t>
            </a:r>
            <a:endParaRPr sz="1800" b="1">
              <a:solidFill>
                <a:srgbClr val="7030A0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56" name="Google Shape;156;g24ef4b3bead_0_1"/>
          <p:cNvSpPr txBox="1">
            <a:spLocks noGrp="1"/>
          </p:cNvSpPr>
          <p:nvPr>
            <p:ph type="title"/>
          </p:nvPr>
        </p:nvSpPr>
        <p:spPr>
          <a:xfrm>
            <a:off x="2675400" y="162100"/>
            <a:ext cx="3793200" cy="7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200"/>
              <a:t>VERB “DO”</a:t>
            </a:r>
            <a:endParaRPr sz="4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1c543fb5f_0_49"/>
          <p:cNvSpPr txBox="1">
            <a:spLocks noGrp="1"/>
          </p:cNvSpPr>
          <p:nvPr>
            <p:ph type="title"/>
          </p:nvPr>
        </p:nvSpPr>
        <p:spPr>
          <a:xfrm>
            <a:off x="720000" y="2014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SOME EXAMPLES…</a:t>
            </a:r>
            <a:endParaRPr/>
          </a:p>
        </p:txBody>
      </p:sp>
      <p:sp>
        <p:nvSpPr>
          <p:cNvPr id="162" name="Google Shape;162;g251c543fb5f_0_49"/>
          <p:cNvSpPr txBox="1"/>
          <p:nvPr/>
        </p:nvSpPr>
        <p:spPr>
          <a:xfrm>
            <a:off x="829339" y="940350"/>
            <a:ext cx="1593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100" b="1" dirty="0">
                <a:latin typeface="Lexend"/>
                <a:ea typeface="Lexend"/>
                <a:cs typeface="Lexend"/>
                <a:sym typeface="Lexend"/>
              </a:rPr>
              <a:t>PRESENT</a:t>
            </a:r>
            <a:endParaRPr sz="2100" b="1" dirty="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3" name="Google Shape;163;g251c543fb5f_0_49"/>
          <p:cNvSpPr txBox="1">
            <a:spLocks noGrp="1"/>
          </p:cNvSpPr>
          <p:nvPr>
            <p:ph type="subTitle" idx="3"/>
          </p:nvPr>
        </p:nvSpPr>
        <p:spPr>
          <a:xfrm>
            <a:off x="829350" y="3709925"/>
            <a:ext cx="7581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It </a:t>
            </a:r>
            <a:r>
              <a:rPr lang="es-ES" sz="1900" b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did </a:t>
            </a:r>
            <a:r>
              <a:rPr lang="es-ES" sz="190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both instantly, before completing several other tasks.</a:t>
            </a:r>
            <a:endParaRPr sz="21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4" name="Google Shape;164;g251c543fb5f_0_49"/>
          <p:cNvSpPr txBox="1">
            <a:spLocks noGrp="1"/>
          </p:cNvSpPr>
          <p:nvPr>
            <p:ph type="subTitle" idx="3"/>
          </p:nvPr>
        </p:nvSpPr>
        <p:spPr>
          <a:xfrm>
            <a:off x="829350" y="2646388"/>
            <a:ext cx="74853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What role </a:t>
            </a:r>
            <a:r>
              <a:rPr lang="es-ES" sz="1900" b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do </a:t>
            </a: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Software Developers </a:t>
            </a:r>
            <a:r>
              <a:rPr lang="es-ES" sz="1900" b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play </a:t>
            </a: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for our economy?</a:t>
            </a:r>
            <a:endParaRPr/>
          </a:p>
        </p:txBody>
      </p:sp>
      <p:sp>
        <p:nvSpPr>
          <p:cNvPr id="165" name="Google Shape;165;g251c543fb5f_0_49"/>
          <p:cNvSpPr txBox="1">
            <a:spLocks noGrp="1"/>
          </p:cNvSpPr>
          <p:nvPr>
            <p:ph type="subTitle" idx="3"/>
          </p:nvPr>
        </p:nvSpPr>
        <p:spPr>
          <a:xfrm>
            <a:off x="829350" y="1376275"/>
            <a:ext cx="2951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The things that you </a:t>
            </a:r>
            <a:r>
              <a:rPr lang="es-ES" sz="1900" b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do.</a:t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6" name="Google Shape;166;g251c543fb5f_0_49"/>
          <p:cNvSpPr txBox="1">
            <a:spLocks noGrp="1"/>
          </p:cNvSpPr>
          <p:nvPr>
            <p:ph type="subTitle" idx="3"/>
          </p:nvPr>
        </p:nvSpPr>
        <p:spPr>
          <a:xfrm>
            <a:off x="829350" y="1768450"/>
            <a:ext cx="2344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How </a:t>
            </a:r>
            <a:r>
              <a:rPr lang="es-ES" sz="1900" b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do </a:t>
            </a: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you </a:t>
            </a:r>
            <a:r>
              <a:rPr lang="es-ES" sz="1900" b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do…</a:t>
            </a: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?</a:t>
            </a:r>
            <a:endParaRPr/>
          </a:p>
        </p:txBody>
      </p:sp>
      <p:sp>
        <p:nvSpPr>
          <p:cNvPr id="167" name="Google Shape;167;g251c543fb5f_0_49"/>
          <p:cNvSpPr txBox="1">
            <a:spLocks noGrp="1"/>
          </p:cNvSpPr>
          <p:nvPr>
            <p:ph type="subTitle" idx="3"/>
          </p:nvPr>
        </p:nvSpPr>
        <p:spPr>
          <a:xfrm>
            <a:off x="829350" y="4567500"/>
            <a:ext cx="4000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It </a:t>
            </a:r>
            <a:r>
              <a:rPr lang="es-ES" sz="1900" b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didn’t </a:t>
            </a:r>
            <a:r>
              <a:rPr lang="es-ES" sz="190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complete the tasks.</a:t>
            </a:r>
            <a:endParaRPr sz="21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8" name="Google Shape;168;g251c543fb5f_0_49"/>
          <p:cNvSpPr txBox="1">
            <a:spLocks noGrp="1"/>
          </p:cNvSpPr>
          <p:nvPr>
            <p:ph type="subTitle" idx="3"/>
          </p:nvPr>
        </p:nvSpPr>
        <p:spPr>
          <a:xfrm>
            <a:off x="829339" y="2205900"/>
            <a:ext cx="46023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What </a:t>
            </a:r>
            <a:r>
              <a:rPr lang="es-ES" sz="1900" b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does </a:t>
            </a: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a Software Developer </a:t>
            </a:r>
            <a:r>
              <a:rPr lang="es-ES" sz="1900" b="1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do</a:t>
            </a:r>
            <a:r>
              <a:rPr lang="es-ES" sz="1900">
                <a:solidFill>
                  <a:srgbClr val="181514"/>
                </a:solidFill>
                <a:latin typeface="Lexend"/>
                <a:ea typeface="Lexend"/>
                <a:cs typeface="Lexend"/>
                <a:sym typeface="Lexend"/>
              </a:rPr>
              <a:t>?</a:t>
            </a:r>
            <a:endParaRPr/>
          </a:p>
        </p:txBody>
      </p:sp>
      <p:sp>
        <p:nvSpPr>
          <p:cNvPr id="169" name="Google Shape;169;g251c543fb5f_0_49"/>
          <p:cNvSpPr txBox="1"/>
          <p:nvPr/>
        </p:nvSpPr>
        <p:spPr>
          <a:xfrm>
            <a:off x="829339" y="3193100"/>
            <a:ext cx="9711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100" b="1" dirty="0">
                <a:latin typeface="Lexend"/>
                <a:ea typeface="Lexend"/>
                <a:cs typeface="Lexend"/>
                <a:sym typeface="Lexend"/>
              </a:rPr>
              <a:t>PAST</a:t>
            </a:r>
            <a:endParaRPr sz="2600" b="1" dirty="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0" name="Google Shape;170;g251c543fb5f_0_49"/>
          <p:cNvSpPr txBox="1">
            <a:spLocks noGrp="1"/>
          </p:cNvSpPr>
          <p:nvPr>
            <p:ph type="subTitle" idx="3"/>
          </p:nvPr>
        </p:nvSpPr>
        <p:spPr>
          <a:xfrm>
            <a:off x="829350" y="4130050"/>
            <a:ext cx="5113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900" b="1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Did </a:t>
            </a:r>
            <a:r>
              <a:rPr lang="es-ES" sz="1900">
                <a:solidFill>
                  <a:srgbClr val="333333"/>
                </a:solidFill>
                <a:latin typeface="Lexend"/>
                <a:ea typeface="Lexend"/>
                <a:cs typeface="Lexend"/>
                <a:sym typeface="Lexend"/>
              </a:rPr>
              <a:t>it ever make sense to you to say bye?</a:t>
            </a:r>
            <a:endParaRPr sz="21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igh School Coexistence Days by Slidesgo">
  <a:themeElements>
    <a:clrScheme name="Simple Light">
      <a:dk1>
        <a:srgbClr val="6E41FE"/>
      </a:dk1>
      <a:lt1>
        <a:srgbClr val="F9F5F4"/>
      </a:lt1>
      <a:dk2>
        <a:srgbClr val="181818"/>
      </a:dk2>
      <a:lt2>
        <a:srgbClr val="B6F294"/>
      </a:lt2>
      <a:accent1>
        <a:srgbClr val="73A0F6"/>
      </a:accent1>
      <a:accent2>
        <a:srgbClr val="E2DED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E41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1226</Words>
  <Application>Microsoft Office PowerPoint</Application>
  <PresentationFormat>Presentación en pantalla (16:9)</PresentationFormat>
  <Paragraphs>213</Paragraphs>
  <Slides>18</Slides>
  <Notes>18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5" baseType="lpstr">
      <vt:lpstr>Noto Sans Symbols</vt:lpstr>
      <vt:lpstr>Nunito Light</vt:lpstr>
      <vt:lpstr>Arial</vt:lpstr>
      <vt:lpstr>Manrope</vt:lpstr>
      <vt:lpstr>Lexend</vt:lpstr>
      <vt:lpstr>Bebas Neue</vt:lpstr>
      <vt:lpstr>High School Coexistence Days by Slidesgo</vt:lpstr>
      <vt:lpstr>Inglés Aplicado  a las TIC´s</vt:lpstr>
      <vt:lpstr>CATEGORÍAS DE PALABRAS </vt:lpstr>
      <vt:lpstr>Presentación de PowerPoint</vt:lpstr>
      <vt:lpstr>VERBOS AUXILIARES  Los verbos auxiliares cumplen la función de ayudar al verbo principal de una oración a transmitir un mensaje más completo o en otro tiempo verbal.  ¿Qué significa esto? Que al incluir un verbo auxiliar en una frase, se puede cambiar su sentido para referirse a tiempos verbales perfectos o continuos, preguntas u oraciones negativas.   Los verbos auxiliares más comunes en inglés son be, do y have, pero existen muchos otros como can, could, may, might, will, would, might, have to, ought to, should, que se denominan verbos modales. </vt:lpstr>
      <vt:lpstr>VERBO AUXILIAR</vt:lpstr>
      <vt:lpstr>VERBO AUXILIAR: HABER</vt:lpstr>
      <vt:lpstr>Presentación de PowerPoint</vt:lpstr>
      <vt:lpstr>VERB “DO”</vt:lpstr>
      <vt:lpstr>SOME EXAMPLES…</vt:lpstr>
      <vt:lpstr>VERBOS MODALES /DEFECTIVOS </vt:lpstr>
      <vt:lpstr>SOME EXAMPLES…</vt:lpstr>
      <vt:lpstr>TIEMPOS SIMPLES</vt:lpstr>
      <vt:lpstr>TIEMPOS SIMPLES: PRESENTE</vt:lpstr>
      <vt:lpstr>TIEMPOS SIMPLES: PASADO</vt:lpstr>
      <vt:lpstr>Presentación de PowerPoint</vt:lpstr>
      <vt:lpstr>Let’s Practice</vt:lpstr>
      <vt:lpstr> </vt:lpstr>
      <vt:lpstr>¡¡¡GRACIAS!!! ☺ NOS VEMOS EN LA PRÓXIMA  CLASE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Inglés Aplicado  a las TIC´s</dc:title>
  <dc:creator>Tomas Mendez</dc:creator>
  <cp:lastModifiedBy>María Laura Figueroa Franceschini</cp:lastModifiedBy>
  <cp:revision>7</cp:revision>
  <dcterms:modified xsi:type="dcterms:W3CDTF">2023-06-14T18:38:46Z</dcterms:modified>
</cp:coreProperties>
</file>